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93"/>
  </p:notesMasterIdLst>
  <p:sldIdLst>
    <p:sldId id="383" r:id="rId2"/>
    <p:sldId id="401" r:id="rId3"/>
    <p:sldId id="295" r:id="rId4"/>
    <p:sldId id="317" r:id="rId5"/>
    <p:sldId id="316" r:id="rId6"/>
    <p:sldId id="315" r:id="rId7"/>
    <p:sldId id="318" r:id="rId8"/>
    <p:sldId id="319" r:id="rId9"/>
    <p:sldId id="324" r:id="rId10"/>
    <p:sldId id="325" r:id="rId11"/>
    <p:sldId id="326" r:id="rId12"/>
    <p:sldId id="300" r:id="rId13"/>
    <p:sldId id="301" r:id="rId14"/>
    <p:sldId id="302" r:id="rId15"/>
    <p:sldId id="298" r:id="rId16"/>
    <p:sldId id="303" r:id="rId17"/>
    <p:sldId id="373" r:id="rId18"/>
    <p:sldId id="396" r:id="rId19"/>
    <p:sldId id="377" r:id="rId20"/>
    <p:sldId id="376" r:id="rId21"/>
    <p:sldId id="380" r:id="rId22"/>
    <p:sldId id="378" r:id="rId23"/>
    <p:sldId id="379" r:id="rId24"/>
    <p:sldId id="397" r:id="rId25"/>
    <p:sldId id="320"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95" r:id="rId48"/>
    <p:sldId id="392" r:id="rId49"/>
    <p:sldId id="393" r:id="rId50"/>
    <p:sldId id="394" r:id="rId51"/>
    <p:sldId id="374" r:id="rId52"/>
    <p:sldId id="371" r:id="rId53"/>
    <p:sldId id="372" r:id="rId54"/>
    <p:sldId id="321" r:id="rId55"/>
    <p:sldId id="400" r:id="rId56"/>
    <p:sldId id="358" r:id="rId57"/>
    <p:sldId id="359" r:id="rId58"/>
    <p:sldId id="357" r:id="rId59"/>
    <p:sldId id="348" r:id="rId60"/>
    <p:sldId id="349" r:id="rId61"/>
    <p:sldId id="354" r:id="rId62"/>
    <p:sldId id="350" r:id="rId63"/>
    <p:sldId id="356" r:id="rId64"/>
    <p:sldId id="352" r:id="rId65"/>
    <p:sldId id="351" r:id="rId66"/>
    <p:sldId id="353" r:id="rId67"/>
    <p:sldId id="370" r:id="rId68"/>
    <p:sldId id="355" r:id="rId69"/>
    <p:sldId id="375" r:id="rId70"/>
    <p:sldId id="322" r:id="rId71"/>
    <p:sldId id="368" r:id="rId72"/>
    <p:sldId id="360" r:id="rId73"/>
    <p:sldId id="361" r:id="rId74"/>
    <p:sldId id="362" r:id="rId75"/>
    <p:sldId id="363" r:id="rId76"/>
    <p:sldId id="364" r:id="rId77"/>
    <p:sldId id="365" r:id="rId78"/>
    <p:sldId id="366" r:id="rId79"/>
    <p:sldId id="367" r:id="rId80"/>
    <p:sldId id="385" r:id="rId81"/>
    <p:sldId id="384" r:id="rId82"/>
    <p:sldId id="387" r:id="rId83"/>
    <p:sldId id="398" r:id="rId84"/>
    <p:sldId id="399" r:id="rId85"/>
    <p:sldId id="388" r:id="rId86"/>
    <p:sldId id="389" r:id="rId87"/>
    <p:sldId id="390" r:id="rId88"/>
    <p:sldId id="391" r:id="rId89"/>
    <p:sldId id="312" r:id="rId90"/>
    <p:sldId id="313" r:id="rId91"/>
    <p:sldId id="314" r:id="rId9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20C66-1CA4-47A6-825A-45D46B744D75}" type="datetimeFigureOut">
              <a:rPr lang="de-DE" smtClean="0"/>
              <a:pPr/>
              <a:t>30.11.2020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0F46E-7428-43DC-B864-0E160402BD00}" type="slidenum">
              <a:rPr lang="de-DE" smtClean="0"/>
              <a:pPr/>
              <a:t>‹Nr.›</a:t>
            </a:fld>
            <a:endParaRPr lang="de-DE"/>
          </a:p>
        </p:txBody>
      </p:sp>
    </p:spTree>
    <p:extLst>
      <p:ext uri="{BB962C8B-B14F-4D97-AF65-F5344CB8AC3E}">
        <p14:creationId xmlns:p14="http://schemas.microsoft.com/office/powerpoint/2010/main" val="80734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http://sci.tech-archive.net/Archive/sci.archaeology/2009-06/msg00166.html</a:t>
            </a:r>
          </a:p>
        </p:txBody>
      </p:sp>
      <p:sp>
        <p:nvSpPr>
          <p:cNvPr id="4" name="Foliennummernplatzhalter 3"/>
          <p:cNvSpPr>
            <a:spLocks noGrp="1"/>
          </p:cNvSpPr>
          <p:nvPr>
            <p:ph type="sldNum" sz="quarter" idx="10"/>
          </p:nvPr>
        </p:nvSpPr>
        <p:spPr/>
        <p:txBody>
          <a:bodyPr/>
          <a:lstStyle/>
          <a:p>
            <a:fld id="{C180B54E-CA78-4CFD-9501-B86446179B57}" type="slidenum">
              <a:rPr lang="de-DE" smtClean="0"/>
              <a:pPr/>
              <a:t>25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http://www.factum-magazin.ch/wFactum_de/natur/Archaeologie/Siloah_Tunnel.php</a:t>
            </a:r>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70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http://sci.tech-archive.net/Archive/sci.archaeology/2009-06/msg00166.html</a:t>
            </a:r>
          </a:p>
          <a:p>
            <a:r>
              <a:rPr lang="de-DE" dirty="0"/>
              <a:t>http://de.wikipedia.org/wiki/Tell_es-Sultan</a:t>
            </a:r>
          </a:p>
        </p:txBody>
      </p:sp>
      <p:sp>
        <p:nvSpPr>
          <p:cNvPr id="4" name="Foliennummernplatzhalter 3"/>
          <p:cNvSpPr>
            <a:spLocks noGrp="1"/>
          </p:cNvSpPr>
          <p:nvPr>
            <p:ph type="sldNum" sz="quarter" idx="10"/>
          </p:nvPr>
        </p:nvSpPr>
        <p:spPr/>
        <p:txBody>
          <a:bodyPr/>
          <a:lstStyle/>
          <a:p>
            <a:fld id="{C180B54E-CA78-4CFD-9501-B86446179B57}" type="slidenum">
              <a:rPr lang="de-DE" smtClean="0"/>
              <a:pPr/>
              <a:t>26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http://sci.tech-archive.net/Archive/sci.archaeology/2009-06/msg00166.html</a:t>
            </a:r>
          </a:p>
          <a:p>
            <a:r>
              <a:rPr lang="de-DE" dirty="0"/>
              <a:t>http://de.wikipedia.org/wiki/Tell_es-Sultan</a:t>
            </a:r>
          </a:p>
        </p:txBody>
      </p:sp>
      <p:sp>
        <p:nvSpPr>
          <p:cNvPr id="4" name="Foliennummernplatzhalter 3"/>
          <p:cNvSpPr>
            <a:spLocks noGrp="1"/>
          </p:cNvSpPr>
          <p:nvPr>
            <p:ph type="sldNum" sz="quarter" idx="10"/>
          </p:nvPr>
        </p:nvSpPr>
        <p:spPr/>
        <p:txBody>
          <a:bodyPr/>
          <a:lstStyle/>
          <a:p>
            <a:fld id="{C180B54E-CA78-4CFD-9501-B86446179B57}" type="slidenum">
              <a:rPr lang="de-DE" smtClean="0"/>
              <a:pPr/>
              <a:t>27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http://sci.tech-archive.net/Archive/sci.archaeology/2009-06/msg00166.html</a:t>
            </a:r>
          </a:p>
          <a:p>
            <a:r>
              <a:rPr lang="de-DE" dirty="0"/>
              <a:t>http://de.wikipedia.org/wiki/Tell_es-Sultan</a:t>
            </a:r>
          </a:p>
        </p:txBody>
      </p:sp>
      <p:sp>
        <p:nvSpPr>
          <p:cNvPr id="4" name="Foliennummernplatzhalter 3"/>
          <p:cNvSpPr>
            <a:spLocks noGrp="1"/>
          </p:cNvSpPr>
          <p:nvPr>
            <p:ph type="sldNum" sz="quarter" idx="10"/>
          </p:nvPr>
        </p:nvSpPr>
        <p:spPr/>
        <p:txBody>
          <a:bodyPr/>
          <a:lstStyle/>
          <a:p>
            <a:fld id="{C180B54E-CA78-4CFD-9501-B86446179B57}" type="slidenum">
              <a:rPr lang="de-DE" smtClean="0"/>
              <a:pPr/>
              <a:t>28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Eilat </a:t>
            </a:r>
            <a:r>
              <a:rPr lang="de-DE" dirty="0" err="1"/>
              <a:t>Mazar</a:t>
            </a:r>
            <a:r>
              <a:rPr lang="de-DE" dirty="0"/>
              <a:t>: </a:t>
            </a:r>
            <a:r>
              <a:rPr lang="de-DE" dirty="0" err="1"/>
              <a:t>Discovering</a:t>
            </a:r>
            <a:r>
              <a:rPr lang="de-DE" dirty="0"/>
              <a:t> </a:t>
            </a:r>
            <a:r>
              <a:rPr lang="de-DE" dirty="0" err="1"/>
              <a:t>the</a:t>
            </a:r>
            <a:r>
              <a:rPr lang="de-DE" baseline="0" dirty="0"/>
              <a:t> </a:t>
            </a:r>
            <a:r>
              <a:rPr lang="de-DE" baseline="0" dirty="0" err="1"/>
              <a:t>Salomonic</a:t>
            </a:r>
            <a:r>
              <a:rPr lang="de-DE" baseline="0" dirty="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54</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Eilat </a:t>
            </a:r>
            <a:r>
              <a:rPr lang="de-DE" dirty="0" err="1"/>
              <a:t>Mazar</a:t>
            </a:r>
            <a:r>
              <a:rPr lang="de-DE" dirty="0"/>
              <a:t>: </a:t>
            </a:r>
            <a:r>
              <a:rPr lang="de-DE" dirty="0" err="1"/>
              <a:t>Discovering</a:t>
            </a:r>
            <a:r>
              <a:rPr lang="de-DE" dirty="0"/>
              <a:t> </a:t>
            </a:r>
            <a:r>
              <a:rPr lang="de-DE" dirty="0" err="1"/>
              <a:t>the</a:t>
            </a:r>
            <a:r>
              <a:rPr lang="de-DE" baseline="0" dirty="0"/>
              <a:t> </a:t>
            </a:r>
            <a:r>
              <a:rPr lang="de-DE" baseline="0" dirty="0" err="1"/>
              <a:t>Salomonic</a:t>
            </a:r>
            <a:r>
              <a:rPr lang="de-DE" baseline="0" dirty="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Eilat </a:t>
            </a:r>
            <a:r>
              <a:rPr lang="de-DE" dirty="0" err="1"/>
              <a:t>Mazar</a:t>
            </a:r>
            <a:r>
              <a:rPr lang="de-DE" dirty="0"/>
              <a:t>: </a:t>
            </a:r>
            <a:r>
              <a:rPr lang="de-DE" dirty="0" err="1"/>
              <a:t>Discovering</a:t>
            </a:r>
            <a:r>
              <a:rPr lang="de-DE" dirty="0"/>
              <a:t> </a:t>
            </a:r>
            <a:r>
              <a:rPr lang="de-DE" dirty="0" err="1"/>
              <a:t>the</a:t>
            </a:r>
            <a:r>
              <a:rPr lang="de-DE" baseline="0" dirty="0"/>
              <a:t> </a:t>
            </a:r>
            <a:r>
              <a:rPr lang="de-DE" baseline="0" dirty="0" err="1"/>
              <a:t>Salomonic</a:t>
            </a:r>
            <a:r>
              <a:rPr lang="de-DE" baseline="0" dirty="0"/>
              <a:t> Wall in Jerusalem. Jerusalem 2011, S. 109.</a:t>
            </a:r>
          </a:p>
          <a:p>
            <a:r>
              <a:rPr lang="de-DE" baseline="0" dirty="0"/>
              <a:t>Anmerkung von Roger Liebi: Dieses Gemälde wurde an einem öffentlichen Platz in Jerusalem aufgenommen. </a:t>
            </a:r>
            <a:r>
              <a:rPr lang="de-DE" baseline="0" dirty="0" err="1"/>
              <a:t>Gemäss</a:t>
            </a:r>
            <a:r>
              <a:rPr lang="de-DE" baseline="0" dirty="0"/>
              <a:t> Schweizer Urheberrecht ist die Veröffentlichung eines solchen Bildes rechtens. In Ländern, wo dies rechtlich anders geregelt ist, müsste man dieses Bild aus der PPP löschen. </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Eilat </a:t>
            </a:r>
            <a:r>
              <a:rPr lang="de-DE" dirty="0" err="1"/>
              <a:t>Mazar</a:t>
            </a:r>
            <a:r>
              <a:rPr lang="de-DE" dirty="0"/>
              <a:t>: </a:t>
            </a:r>
            <a:r>
              <a:rPr lang="de-DE" dirty="0" err="1"/>
              <a:t>Discovering</a:t>
            </a:r>
            <a:r>
              <a:rPr lang="de-DE" dirty="0"/>
              <a:t> </a:t>
            </a:r>
            <a:r>
              <a:rPr lang="de-DE" dirty="0" err="1"/>
              <a:t>the</a:t>
            </a:r>
            <a:r>
              <a:rPr lang="de-DE" baseline="0" dirty="0"/>
              <a:t> </a:t>
            </a:r>
            <a:r>
              <a:rPr lang="de-DE" baseline="0" dirty="0" err="1"/>
              <a:t>Salomonic</a:t>
            </a:r>
            <a:r>
              <a:rPr lang="de-DE" baseline="0" dirty="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Eilat </a:t>
            </a:r>
            <a:r>
              <a:rPr lang="de-DE" dirty="0" err="1"/>
              <a:t>Mazar</a:t>
            </a:r>
            <a:r>
              <a:rPr lang="de-DE" dirty="0"/>
              <a:t>: </a:t>
            </a:r>
            <a:r>
              <a:rPr lang="de-DE" dirty="0" err="1"/>
              <a:t>Discovering</a:t>
            </a:r>
            <a:r>
              <a:rPr lang="de-DE" dirty="0"/>
              <a:t> </a:t>
            </a:r>
            <a:r>
              <a:rPr lang="de-DE" dirty="0" err="1"/>
              <a:t>the</a:t>
            </a:r>
            <a:r>
              <a:rPr lang="de-DE" baseline="0" dirty="0"/>
              <a:t> </a:t>
            </a:r>
            <a:r>
              <a:rPr lang="de-DE" baseline="0" dirty="0" err="1"/>
              <a:t>Salomonic</a:t>
            </a:r>
            <a:r>
              <a:rPr lang="de-DE" baseline="0" dirty="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000" cy="6858000"/>
            <a:chOff x="0" y="0"/>
            <a:chExt cx="5760" cy="4320"/>
          </a:xfrm>
        </p:grpSpPr>
        <p:sp>
          <p:nvSpPr>
            <p:cNvPr id="33804" name="Rectangle 12"/>
            <p:cNvSpPr>
              <a:spLocks noChangeArrowheads="1"/>
            </p:cNvSpPr>
            <p:nvPr userDrawn="1"/>
          </p:nvSpPr>
          <p:spPr bwMode="white">
            <a:xfrm>
              <a:off x="0" y="2352"/>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33794" name="Rectangle 2"/>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33795" name="Rectangle 3"/>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de-DE"/>
            </a:p>
          </p:txBody>
        </p:sp>
        <p:pic>
          <p:nvPicPr>
            <p:cNvPr id="33803" name="Picture 11" descr="URBBANND"/>
            <p:cNvPicPr>
              <a:picLocks noChangeAspect="1" noChangeArrowheads="1"/>
            </p:cNvPicPr>
            <p:nvPr userDrawn="1"/>
          </p:nvPicPr>
          <p:blipFill>
            <a:blip r:embed="rId2" cstate="print"/>
            <a:srcRect l="5824" t="8493" r="35922"/>
            <a:stretch>
              <a:fillRect/>
            </a:stretch>
          </p:blipFill>
          <p:spPr bwMode="ltGray">
            <a:xfrm>
              <a:off x="0" y="0"/>
              <a:ext cx="5760" cy="905"/>
            </a:xfrm>
            <a:prstGeom prst="rect">
              <a:avLst/>
            </a:prstGeom>
            <a:noFill/>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de-DE"/>
              <a:t>Titelmasterformat durch Klicken bearbeiten</a:t>
            </a:r>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Monotype Sorts" pitchFamily="2" charset="2"/>
              <a:buNone/>
              <a:defRPr/>
            </a:lvl1pPr>
          </a:lstStyle>
          <a:p>
            <a:r>
              <a:rPr lang="de-DE"/>
              <a:t>Formatvorlage des Untertitelmasters durch Klicken bearbeiten</a:t>
            </a:r>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fld id="{3F16FC74-7E72-4331-B859-90DDA8D8C5E5}" type="datetimeFigureOut">
              <a:rPr lang="de-DE" smtClean="0"/>
              <a:pPr/>
              <a:t>30.11.2020</a:t>
            </a:fld>
            <a:endParaRPr lang="de-DE"/>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de-DE"/>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533400"/>
            <a:ext cx="1943100" cy="5562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533400"/>
            <a:ext cx="5676900" cy="55626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C8439F4-C95C-45F7-B894-CF8220228314}"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371600"/>
          </a:xfrm>
        </p:spPr>
        <p:txBody>
          <a:bodyPr/>
          <a:lstStyle/>
          <a:p>
            <a:r>
              <a:rPr lang="fr-FR"/>
              <a:t>Cliquez pour modifier le style du titre</a:t>
            </a:r>
          </a:p>
        </p:txBody>
      </p:sp>
      <p:sp>
        <p:nvSpPr>
          <p:cNvPr id="3" name="Espace réservé du contenu 2"/>
          <p:cNvSpPr>
            <a:spLocks noGrp="1"/>
          </p:cNvSpPr>
          <p:nvPr>
            <p:ph sz="half" idx="1"/>
          </p:nvPr>
        </p:nvSpPr>
        <p:spPr>
          <a:xfrm>
            <a:off x="457200" y="1981200"/>
            <a:ext cx="40386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981200"/>
            <a:ext cx="40386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4114800"/>
            <a:ext cx="40386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3560BFC9-DDE2-4CB8-B2B1-C927BBE760B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30.11.2020</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de-DE"/>
            </a:p>
          </p:txBody>
        </p:sp>
        <p:pic>
          <p:nvPicPr>
            <p:cNvPr id="22538" name="Picture 10" descr="URBBANND"/>
            <p:cNvPicPr>
              <a:picLocks noChangeAspect="1" noChangeArrowheads="1"/>
            </p:cNvPicPr>
            <p:nvPr/>
          </p:nvPicPr>
          <p:blipFill>
            <a:blip r:embed="rId15" cstate="print"/>
            <a:srcRect t="66667"/>
            <a:stretch>
              <a:fillRect/>
            </a:stretch>
          </p:blipFill>
          <p:spPr bwMode="ltGray">
            <a:xfrm>
              <a:off x="0" y="0"/>
              <a:ext cx="5760" cy="192"/>
            </a:xfrm>
            <a:prstGeom prst="rect">
              <a:avLst/>
            </a:prstGeom>
            <a:noFill/>
          </p:spPr>
        </p:pic>
      </p:grpSp>
      <p:sp>
        <p:nvSpPr>
          <p:cNvPr id="22533" name="Rectangle 5"/>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2253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2535" name="Rectangle 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3F16FC74-7E72-4331-B859-90DDA8D8C5E5}" type="datetimeFigureOut">
              <a:rPr lang="de-DE" smtClean="0"/>
              <a:pPr/>
              <a:t>30.11.2020</a:t>
            </a:fld>
            <a:endParaRPr lang="de-DE"/>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de-DE"/>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D6BFC45-5AF0-4C2A-AE1B-580CAE04505C}"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Clr>
          <a:schemeClr val="accent1"/>
        </a:buClr>
        <a:buSzPct val="80000"/>
        <a:buFont typeface="Monotype Sorts" pitchFamily="2" charset="2"/>
        <a:buChar char="ò"/>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Blip>
          <a:blip r:embed="rId16"/>
        </a:buBlip>
        <a:defRPr sz="2000">
          <a:solidFill>
            <a:schemeClr val="tx1"/>
          </a:solidFill>
          <a:latin typeface="+mn-lt"/>
        </a:defRPr>
      </a:lvl5pPr>
      <a:lvl6pPr marL="2514600" indent="-228600" algn="l" rtl="0" eaLnBrk="1" fontAlgn="base" hangingPunct="1">
        <a:spcBef>
          <a:spcPct val="20000"/>
        </a:spcBef>
        <a:spcAft>
          <a:spcPct val="0"/>
        </a:spcAft>
        <a:buBlip>
          <a:blip r:embed="rId16"/>
        </a:buBlip>
        <a:defRPr sz="2000">
          <a:solidFill>
            <a:schemeClr val="tx1"/>
          </a:solidFill>
          <a:latin typeface="+mn-lt"/>
        </a:defRPr>
      </a:lvl6pPr>
      <a:lvl7pPr marL="2971800" indent="-228600" algn="l" rtl="0" eaLnBrk="1" fontAlgn="base" hangingPunct="1">
        <a:spcBef>
          <a:spcPct val="20000"/>
        </a:spcBef>
        <a:spcAft>
          <a:spcPct val="0"/>
        </a:spcAft>
        <a:buBlip>
          <a:blip r:embed="rId16"/>
        </a:buBlip>
        <a:defRPr sz="2000">
          <a:solidFill>
            <a:schemeClr val="tx1"/>
          </a:solidFill>
          <a:latin typeface="+mn-lt"/>
        </a:defRPr>
      </a:lvl7pPr>
      <a:lvl8pPr marL="3429000" indent="-228600" algn="l" rtl="0" eaLnBrk="1" fontAlgn="base" hangingPunct="1">
        <a:spcBef>
          <a:spcPct val="20000"/>
        </a:spcBef>
        <a:spcAft>
          <a:spcPct val="0"/>
        </a:spcAft>
        <a:buBlip>
          <a:blip r:embed="rId16"/>
        </a:buBlip>
        <a:defRPr sz="2000">
          <a:solidFill>
            <a:schemeClr val="tx1"/>
          </a:solidFill>
          <a:latin typeface="+mn-lt"/>
        </a:defRPr>
      </a:lvl8pPr>
      <a:lvl9pPr marL="3886200" indent="-228600" algn="l" rtl="0" eaLnBrk="1" fontAlgn="base" hangingPunct="1">
        <a:spcBef>
          <a:spcPct val="20000"/>
        </a:spcBef>
        <a:spcAft>
          <a:spcPct val="0"/>
        </a:spcAft>
        <a:buBlip>
          <a:blip r:embed="rId16"/>
        </a:buBlip>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ger\Pictures\PictureProject\0010\DSCN8326.JPG"/>
          <p:cNvPicPr>
            <a:picLocks noChangeAspect="1" noChangeArrowheads="1"/>
          </p:cNvPicPr>
          <p:nvPr/>
        </p:nvPicPr>
        <p:blipFill>
          <a:blip r:embed="rId2" cstate="print"/>
          <a:srcRect/>
          <a:stretch>
            <a:fillRect/>
          </a:stretch>
        </p:blipFill>
        <p:spPr bwMode="auto">
          <a:xfrm>
            <a:off x="0" y="-27384"/>
            <a:ext cx="9147599" cy="6858000"/>
          </a:xfrm>
          <a:prstGeom prst="rect">
            <a:avLst/>
          </a:prstGeom>
          <a:noFill/>
          <a:ln w="9525">
            <a:noFill/>
            <a:miter lim="800000"/>
            <a:headEnd/>
            <a:tailEnd/>
          </a:ln>
        </p:spPr>
      </p:pic>
      <p:sp>
        <p:nvSpPr>
          <p:cNvPr id="4" name="Rechteck 3"/>
          <p:cNvSpPr/>
          <p:nvPr/>
        </p:nvSpPr>
        <p:spPr>
          <a:xfrm>
            <a:off x="179513" y="620688"/>
            <a:ext cx="8784976" cy="5170646"/>
          </a:xfrm>
          <a:prstGeom prst="rect">
            <a:avLst/>
          </a:prstGeom>
          <a:noFill/>
        </p:spPr>
        <p:txBody>
          <a:bodyPr wrap="square" lIns="91440" tIns="45720" rIns="91440" bIns="45720">
            <a:spAutoFit/>
          </a:bodyPr>
          <a:lstStyle/>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Die strikte </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biblische Chronologie</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im Test der</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modernen Archäologie</a:t>
            </a:r>
          </a:p>
          <a:p>
            <a:pPr algn="ctr"/>
            <a:endParaRPr lang="de-DE"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err="1">
                <a:effectLst>
                  <a:outerShdw blurRad="38100" dist="38100" dir="2700000" algn="tl">
                    <a:srgbClr val="000000">
                      <a:alpha val="43137"/>
                    </a:srgbClr>
                  </a:outerShdw>
                </a:effectLst>
              </a:rPr>
              <a:t>Apg</a:t>
            </a:r>
            <a:r>
              <a:rPr lang="de-DE" sz="6000" dirty="0">
                <a:effectLst>
                  <a:outerShdw blurRad="38100" dist="38100" dir="2700000" algn="tl">
                    <a:srgbClr val="000000">
                      <a:alpha val="43137"/>
                    </a:srgbClr>
                  </a:outerShdw>
                </a:effectLst>
              </a:rPr>
              <a:t> 13 – 1Kön 6</a:t>
            </a: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83568" y="1844824"/>
            <a:ext cx="7936880" cy="4464496"/>
          </a:xfrm>
          <a:prstGeom prst="rect">
            <a:avLst/>
          </a:prstGeom>
          <a:noFill/>
          <a:ln w="9525">
            <a:noFill/>
            <a:miter lim="800000"/>
            <a:headEnd/>
            <a:tailEnd/>
          </a:ln>
        </p:spPr>
      </p:pic>
      <p:sp>
        <p:nvSpPr>
          <p:cNvPr id="6" name="Textfeld 5"/>
          <p:cNvSpPr txBox="1">
            <a:spLocks noChangeArrowheads="1"/>
          </p:cNvSpPr>
          <p:nvPr/>
        </p:nvSpPr>
        <p:spPr bwMode="auto">
          <a:xfrm>
            <a:off x="8244408" y="148478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533400"/>
            <a:ext cx="7772400" cy="951384"/>
          </a:xfrm>
        </p:spPr>
        <p:txBody>
          <a:bodyPr/>
          <a:lstStyle/>
          <a:p>
            <a:pPr eaLnBrk="1" hangingPunct="1">
              <a:defRPr/>
            </a:pPr>
            <a:r>
              <a:rPr lang="de-CH" sz="4800" dirty="0">
                <a:solidFill>
                  <a:srgbClr val="FFC000"/>
                </a:solidFill>
              </a:rPr>
              <a:t>Vom Auszug bis zur Monarchie</a:t>
            </a:r>
          </a:p>
        </p:txBody>
      </p:sp>
      <p:sp>
        <p:nvSpPr>
          <p:cNvPr id="412675" name="Rectangle 3"/>
          <p:cNvSpPr>
            <a:spLocks noGrp="1" noChangeArrowheads="1"/>
          </p:cNvSpPr>
          <p:nvPr>
            <p:ph idx="1"/>
          </p:nvPr>
        </p:nvSpPr>
        <p:spPr>
          <a:xfrm>
            <a:off x="179388" y="1981200"/>
            <a:ext cx="5688756" cy="4876800"/>
          </a:xfrm>
        </p:spPr>
        <p:txBody>
          <a:bodyPr/>
          <a:lstStyle/>
          <a:p>
            <a:pPr eaLnBrk="1" hangingPunct="1">
              <a:lnSpc>
                <a:spcPct val="80000"/>
              </a:lnSpc>
              <a:defRPr/>
            </a:pPr>
            <a:r>
              <a:rPr lang="de-CH" sz="2800" dirty="0" err="1">
                <a:effectLst>
                  <a:outerShdw blurRad="38100" dist="38100" dir="2700000" algn="tl">
                    <a:srgbClr val="000000">
                      <a:alpha val="43137"/>
                    </a:srgbClr>
                  </a:outerShdw>
                </a:effectLst>
              </a:rPr>
              <a:t>Apg</a:t>
            </a:r>
            <a:r>
              <a:rPr lang="de-CH" sz="2800" dirty="0">
                <a:effectLst>
                  <a:outerShdw blurRad="38100" dist="38100" dir="2700000" algn="tl">
                    <a:srgbClr val="000000">
                      <a:alpha val="43137"/>
                    </a:srgbClr>
                  </a:outerShdw>
                </a:effectLst>
              </a:rPr>
              <a:t> 13,18-20; 4Mo 9; Jos 14</a:t>
            </a:r>
          </a:p>
          <a:p>
            <a:pPr eaLnBrk="1" hangingPunct="1">
              <a:lnSpc>
                <a:spcPct val="80000"/>
              </a:lnSpc>
              <a:defRPr/>
            </a:pPr>
            <a:r>
              <a:rPr lang="de-CH" sz="2800" dirty="0">
                <a:effectLst>
                  <a:outerShdw blurRad="38100" dist="38100" dir="2700000" algn="tl">
                    <a:srgbClr val="000000">
                      <a:alpha val="43137"/>
                    </a:srgbClr>
                  </a:outerShdw>
                </a:effectLst>
              </a:rPr>
              <a:t>40 J. Wüstenwanderung </a:t>
            </a:r>
          </a:p>
          <a:p>
            <a:pPr eaLnBrk="1" hangingPunct="1">
              <a:lnSpc>
                <a:spcPct val="80000"/>
              </a:lnSpc>
              <a:defRPr/>
            </a:pPr>
            <a:r>
              <a:rPr lang="de-CH" sz="2800" dirty="0">
                <a:effectLst>
                  <a:outerShdw blurRad="38100" dist="38100" dir="2700000" algn="tl">
                    <a:srgbClr val="000000">
                      <a:alpha val="43137"/>
                    </a:srgbClr>
                  </a:outerShdw>
                </a:effectLst>
              </a:rPr>
              <a:t>6 J. Eroberung Jerichos bis zum Tod </a:t>
            </a:r>
            <a:r>
              <a:rPr lang="de-CH" sz="2800" dirty="0" err="1">
                <a:effectLst>
                  <a:outerShdw blurRad="38100" dist="38100" dir="2700000" algn="tl">
                    <a:srgbClr val="000000">
                      <a:alpha val="43137"/>
                    </a:srgbClr>
                  </a:outerShdw>
                </a:effectLst>
              </a:rPr>
              <a:t>Josuas</a:t>
            </a:r>
            <a:endParaRPr lang="de-CH" sz="2800" dirty="0">
              <a:effectLst>
                <a:outerShdw blurRad="38100" dist="38100" dir="2700000" algn="tl">
                  <a:srgbClr val="000000">
                    <a:alpha val="43137"/>
                  </a:srgbClr>
                </a:outerShdw>
              </a:effectLst>
            </a:endParaRPr>
          </a:p>
          <a:p>
            <a:pPr eaLnBrk="1" hangingPunct="1">
              <a:lnSpc>
                <a:spcPct val="80000"/>
              </a:lnSpc>
              <a:defRPr/>
            </a:pPr>
            <a:r>
              <a:rPr lang="de-CH" sz="2800" dirty="0">
                <a:effectLst>
                  <a:outerShdw blurRad="38100" dist="38100" dir="2700000" algn="tl">
                    <a:srgbClr val="000000">
                      <a:alpha val="43137"/>
                    </a:srgbClr>
                  </a:outerShdw>
                </a:effectLst>
              </a:rPr>
              <a:t>Vom Tod </a:t>
            </a:r>
            <a:r>
              <a:rPr lang="de-CH" sz="2800" dirty="0" err="1">
                <a:effectLst>
                  <a:outerShdw blurRad="38100" dist="38100" dir="2700000" algn="tl">
                    <a:srgbClr val="000000">
                      <a:alpha val="43137"/>
                    </a:srgbClr>
                  </a:outerShdw>
                </a:effectLst>
              </a:rPr>
              <a:t>Josuas</a:t>
            </a:r>
            <a:r>
              <a:rPr lang="de-CH" sz="2800" dirty="0">
                <a:effectLst>
                  <a:outerShdw blurRad="38100" dist="38100" dir="2700000" algn="tl">
                    <a:srgbClr val="000000">
                      <a:alpha val="43137"/>
                    </a:srgbClr>
                  </a:outerShdw>
                </a:effectLst>
              </a:rPr>
              <a:t> bis zum ersten Richter: 14 J.</a:t>
            </a:r>
          </a:p>
          <a:p>
            <a:pPr eaLnBrk="1" hangingPunct="1">
              <a:lnSpc>
                <a:spcPct val="80000"/>
              </a:lnSpc>
              <a:defRPr/>
            </a:pPr>
            <a:r>
              <a:rPr lang="de-CH" sz="2800" dirty="0">
                <a:effectLst>
                  <a:outerShdw blurRad="38100" dist="38100" dir="2700000" algn="tl">
                    <a:srgbClr val="000000">
                      <a:alpha val="43137"/>
                    </a:srgbClr>
                  </a:outerShdw>
                </a:effectLst>
              </a:rPr>
              <a:t>450 Jahre Richter</a:t>
            </a:r>
          </a:p>
          <a:p>
            <a:pPr eaLnBrk="1" hangingPunct="1">
              <a:lnSpc>
                <a:spcPct val="80000"/>
              </a:lnSpc>
              <a:buFont typeface="Wingdings" pitchFamily="2" charset="2"/>
              <a:buNone/>
              <a:defRPr/>
            </a:pPr>
            <a:endParaRPr lang="de-CH" sz="2800" dirty="0">
              <a:effectLst>
                <a:outerShdw blurRad="38100" dist="38100" dir="2700000" algn="tl">
                  <a:srgbClr val="000000">
                    <a:alpha val="43137"/>
                  </a:srgbClr>
                </a:outerShdw>
              </a:effectLst>
            </a:endParaRPr>
          </a:p>
          <a:p>
            <a:pPr eaLnBrk="1" hangingPunct="1">
              <a:lnSpc>
                <a:spcPct val="80000"/>
              </a:lnSpc>
              <a:defRPr/>
            </a:pPr>
            <a:r>
              <a:rPr lang="de-CH" sz="2800" dirty="0">
                <a:solidFill>
                  <a:srgbClr val="00FF00"/>
                </a:solidFill>
                <a:effectLst>
                  <a:outerShdw blurRad="38100" dist="38100" dir="2700000" algn="tl">
                    <a:srgbClr val="000000">
                      <a:alpha val="43137"/>
                    </a:srgbClr>
                  </a:outerShdw>
                </a:effectLst>
              </a:rPr>
              <a:t>1606 – 40 – 6 – 14 – 450 = 1096</a:t>
            </a:r>
          </a:p>
          <a:p>
            <a:pPr eaLnBrk="1" hangingPunct="1">
              <a:lnSpc>
                <a:spcPct val="80000"/>
              </a:lnSpc>
              <a:buFont typeface="Wingdings" pitchFamily="2" charset="2"/>
              <a:buNone/>
              <a:defRPr/>
            </a:pPr>
            <a:endParaRPr lang="de-CH" sz="2800" dirty="0">
              <a:solidFill>
                <a:srgbClr val="00FF00"/>
              </a:solidFill>
              <a:effectLst>
                <a:outerShdw blurRad="38100" dist="38100" dir="2700000" algn="tl">
                  <a:srgbClr val="000000">
                    <a:alpha val="43137"/>
                  </a:srgbClr>
                </a:outerShdw>
              </a:effectLst>
            </a:endParaRPr>
          </a:p>
          <a:p>
            <a:pPr eaLnBrk="1" hangingPunct="1">
              <a:lnSpc>
                <a:spcPct val="80000"/>
              </a:lnSpc>
              <a:defRPr/>
            </a:pPr>
            <a:endParaRPr lang="de-CH" sz="1200" dirty="0">
              <a:solidFill>
                <a:srgbClr val="00FF00"/>
              </a:solidFill>
              <a:effectLst>
                <a:outerShdw blurRad="38100" dist="38100" dir="2700000" algn="tl">
                  <a:srgbClr val="000000">
                    <a:alpha val="43137"/>
                  </a:srgbClr>
                </a:outerShdw>
              </a:effectLst>
            </a:endParaRPr>
          </a:p>
          <a:p>
            <a:pPr eaLnBrk="1" hangingPunct="1">
              <a:lnSpc>
                <a:spcPct val="80000"/>
              </a:lnSpc>
              <a:defRPr/>
            </a:pPr>
            <a:endParaRPr lang="de-CH" sz="1200" dirty="0">
              <a:effectLst>
                <a:outerShdw blurRad="38100" dist="38100" dir="2700000" algn="tl">
                  <a:srgbClr val="000000">
                    <a:alpha val="43137"/>
                  </a:srgbClr>
                </a:outerShdw>
              </a:effectLst>
            </a:endParaRPr>
          </a:p>
          <a:p>
            <a:pPr eaLnBrk="1" hangingPunct="1">
              <a:lnSpc>
                <a:spcPct val="80000"/>
              </a:lnSpc>
              <a:defRPr/>
            </a:pPr>
            <a:endParaRPr lang="de-CH" sz="1200" dirty="0">
              <a:effectLst>
                <a:outerShdw blurRad="38100" dist="38100" dir="2700000" algn="tl">
                  <a:srgbClr val="000000">
                    <a:alpha val="43137"/>
                  </a:srgbClr>
                </a:outerShdw>
              </a:effectLst>
            </a:endParaRPr>
          </a:p>
        </p:txBody>
      </p:sp>
      <p:pic>
        <p:nvPicPr>
          <p:cNvPr id="5" name="Picture 10"/>
          <p:cNvPicPr>
            <a:picLocks noChangeAspect="1" noChangeArrowheads="1"/>
          </p:cNvPicPr>
          <p:nvPr/>
        </p:nvPicPr>
        <p:blipFill>
          <a:blip r:embed="rId2" cstate="print"/>
          <a:srcRect/>
          <a:stretch>
            <a:fillRect/>
          </a:stretch>
        </p:blipFill>
        <p:spPr>
          <a:xfrm>
            <a:off x="6588224" y="1916832"/>
            <a:ext cx="1639558" cy="4203154"/>
          </a:xfrm>
          <a:prstGeom prst="rect">
            <a:avLst/>
          </a:prstGeom>
          <a:noFill/>
        </p:spPr>
      </p:pic>
      <p:sp>
        <p:nvSpPr>
          <p:cNvPr id="6" name="Textfeld 5"/>
          <p:cNvSpPr txBox="1">
            <a:spLocks noChangeArrowheads="1"/>
          </p:cNvSpPr>
          <p:nvPr/>
        </p:nvSpPr>
        <p:spPr bwMode="auto">
          <a:xfrm>
            <a:off x="7668344" y="1628800"/>
            <a:ext cx="576064" cy="276999"/>
          </a:xfrm>
          <a:prstGeom prst="rect">
            <a:avLst/>
          </a:prstGeom>
          <a:noFill/>
          <a:ln w="9525">
            <a:noFill/>
            <a:miter lim="800000"/>
            <a:headEnd/>
            <a:tailEnd/>
          </a:ln>
        </p:spPr>
        <p:txBody>
          <a:bodyPr wrap="square">
            <a:spAutoFit/>
          </a:bodyPr>
          <a:lstStyle/>
          <a:p>
            <a:r>
              <a:rPr lang="de-DE" sz="1200" dirty="0"/>
              <a:t>NASA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887488"/>
          </a:xfrm>
        </p:spPr>
        <p:txBody>
          <a:bodyPr/>
          <a:lstStyle/>
          <a:p>
            <a:r>
              <a:rPr lang="de-DE" b="1" dirty="0">
                <a:effectLst>
                  <a:outerShdw blurRad="38100" dist="38100" dir="2700000" algn="tl">
                    <a:srgbClr val="000000">
                      <a:alpha val="43137"/>
                    </a:srgbClr>
                  </a:outerShdw>
                </a:effectLst>
              </a:rPr>
              <a:t>Die Zeit der Richter</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Gewaltherrschaft und Ruhe: </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 </a:t>
            </a:r>
          </a:p>
        </p:txBody>
      </p:sp>
      <p:sp>
        <p:nvSpPr>
          <p:cNvPr id="3" name="Inhaltsplatzhalter 2"/>
          <p:cNvSpPr>
            <a:spLocks noGrp="1"/>
          </p:cNvSpPr>
          <p:nvPr>
            <p:ph idx="1"/>
          </p:nvPr>
        </p:nvSpPr>
        <p:spPr/>
        <p:txBody>
          <a:bodyPr/>
          <a:lstStyle/>
          <a:p>
            <a:r>
              <a:rPr lang="de-DE" sz="2000" b="1" dirty="0" err="1">
                <a:effectLst>
                  <a:outerShdw blurRad="38100" dist="38100" dir="2700000" algn="tl">
                    <a:srgbClr val="000000">
                      <a:alpha val="43137"/>
                    </a:srgbClr>
                  </a:outerShdw>
                </a:effectLst>
              </a:rPr>
              <a:t>Kuschan-Rischathaim</a:t>
            </a:r>
            <a:r>
              <a:rPr lang="de-DE" sz="2000" b="1" dirty="0">
                <a:effectLst>
                  <a:outerShdw blurRad="38100" dist="38100" dir="2700000" algn="tl">
                    <a:srgbClr val="000000">
                      <a:alpha val="43137"/>
                    </a:srgbClr>
                  </a:outerShdw>
                </a:effectLst>
              </a:rPr>
              <a:t>, Mesopotamien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3,8)	 	8 Jahre		1546 – 1538 v. Chr.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3,11)						40 Jahre 		1538 – 1498 </a:t>
            </a:r>
          </a:p>
          <a:p>
            <a:pPr lvl="0"/>
            <a:r>
              <a:rPr lang="de-DE" sz="2000" b="1" dirty="0" err="1">
                <a:effectLst>
                  <a:outerShdw blurRad="38100" dist="38100" dir="2700000" algn="tl">
                    <a:srgbClr val="000000">
                      <a:alpha val="43137"/>
                    </a:srgbClr>
                  </a:outerShdw>
                </a:effectLst>
              </a:rPr>
              <a:t>Eglon</a:t>
            </a:r>
            <a:r>
              <a:rPr lang="de-DE" sz="2000" b="1" dirty="0">
                <a:effectLst>
                  <a:outerShdw blurRad="38100" dist="38100" dir="2700000" algn="tl">
                    <a:srgbClr val="000000">
                      <a:alpha val="43137"/>
                    </a:srgbClr>
                  </a:outerShdw>
                </a:effectLst>
              </a:rPr>
              <a:t> von  Moab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3,14)				18 Jahre		1498 – 1480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3,30)						80 Jahre		1480 – 1400 </a:t>
            </a:r>
          </a:p>
          <a:p>
            <a:pPr lvl="0"/>
            <a:r>
              <a:rPr lang="de-DE" sz="2000" b="1" dirty="0" err="1">
                <a:effectLst>
                  <a:outerShdw blurRad="38100" dist="38100" dir="2700000" algn="tl">
                    <a:srgbClr val="000000">
                      <a:alpha val="43137"/>
                    </a:srgbClr>
                  </a:outerShdw>
                </a:effectLst>
              </a:rPr>
              <a:t>Jabin</a:t>
            </a:r>
            <a:r>
              <a:rPr lang="de-DE" sz="2000" b="1" dirty="0">
                <a:effectLst>
                  <a:outerShdw blurRad="38100" dist="38100" dir="2700000" algn="tl">
                    <a:srgbClr val="000000">
                      <a:alpha val="43137"/>
                    </a:srgbClr>
                  </a:outerShdw>
                </a:effectLst>
              </a:rPr>
              <a:t>, Kanaan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4,3)					20 Jahre		1400 – 1380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5,31) 						40 Jahre 		1380 – 1340 </a:t>
            </a:r>
          </a:p>
          <a:p>
            <a:pPr lvl="0"/>
            <a:r>
              <a:rPr lang="de-DE" sz="2000" b="1" dirty="0" err="1">
                <a:effectLst>
                  <a:outerShdw blurRad="38100" dist="38100" dir="2700000" algn="tl">
                    <a:srgbClr val="000000">
                      <a:alpha val="43137"/>
                    </a:srgbClr>
                  </a:outerShdw>
                </a:effectLst>
              </a:rPr>
              <a:t>Midian</a:t>
            </a:r>
            <a:r>
              <a:rPr lang="de-DE" sz="2000" b="1" dirty="0">
                <a:effectLst>
                  <a:outerShdw blurRad="38100" dist="38100" dir="2700000" algn="tl">
                    <a:srgbClr val="000000">
                      <a:alpha val="43137"/>
                    </a:srgbClr>
                  </a:outerShdw>
                </a:effectLst>
              </a:rPr>
              <a:t> und </a:t>
            </a:r>
            <a:r>
              <a:rPr lang="de-DE" sz="2000" b="1" dirty="0" err="1">
                <a:effectLst>
                  <a:outerShdw blurRad="38100" dist="38100" dir="2700000" algn="tl">
                    <a:srgbClr val="000000">
                      <a:alpha val="43137"/>
                    </a:srgbClr>
                  </a:outerShdw>
                </a:effectLst>
              </a:rPr>
              <a:t>Amalek</a:t>
            </a:r>
            <a:r>
              <a:rPr lang="de-DE" sz="2000" b="1" dirty="0">
                <a:effectLst>
                  <a:outerShdw blurRad="38100" dist="38100" dir="2700000" algn="tl">
                    <a:srgbClr val="000000">
                      <a:alpha val="43137"/>
                    </a:srgbClr>
                  </a:outerShdw>
                </a:effectLst>
              </a:rPr>
              <a:t>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6,1)			  	7 Jahre		1340 – 1333 </a:t>
            </a:r>
            <a:endParaRPr lang="de-DE" sz="20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2031504"/>
          </a:xfrm>
        </p:spPr>
        <p:txBody>
          <a:bodyPr/>
          <a:lstStyle/>
          <a:p>
            <a:r>
              <a:rPr lang="de-DE" b="1" dirty="0">
                <a:effectLst>
                  <a:outerShdw blurRad="38100" dist="38100" dir="2700000" algn="tl">
                    <a:srgbClr val="000000">
                      <a:alpha val="43137"/>
                    </a:srgbClr>
                  </a:outerShdw>
                </a:effectLst>
              </a:rPr>
              <a:t>Die Zeit der Richter</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Gewaltherrschaft und Ruhe: </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 </a:t>
            </a:r>
          </a:p>
        </p:txBody>
      </p:sp>
      <p:sp>
        <p:nvSpPr>
          <p:cNvPr id="3" name="Inhaltsplatzhalter 2"/>
          <p:cNvSpPr>
            <a:spLocks noGrp="1"/>
          </p:cNvSpPr>
          <p:nvPr>
            <p:ph idx="1"/>
          </p:nvPr>
        </p:nvSpPr>
        <p:spPr/>
        <p:txBody>
          <a:bodyPr/>
          <a:lstStyle/>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8,28) 						40 Jahre		1333 – 1293 </a:t>
            </a:r>
          </a:p>
          <a:p>
            <a:pPr lvl="0"/>
            <a:r>
              <a:rPr lang="de-DE" sz="2000" b="1" dirty="0" err="1">
                <a:effectLst>
                  <a:outerShdw blurRad="38100" dist="38100" dir="2700000" algn="tl">
                    <a:srgbClr val="000000">
                      <a:alpha val="43137"/>
                    </a:srgbClr>
                  </a:outerShdw>
                </a:effectLst>
              </a:rPr>
              <a:t>Abimelech</a:t>
            </a:r>
            <a:r>
              <a:rPr lang="de-DE" sz="2000" b="1" dirty="0">
                <a:effectLst>
                  <a:outerShdw blurRad="38100" dist="38100" dir="2700000" algn="tl">
                    <a:srgbClr val="000000">
                      <a:alpha val="43137"/>
                    </a:srgbClr>
                  </a:outerShdw>
                </a:effectLst>
              </a:rPr>
              <a:t>, Israel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9,22)				  3 Jahre	1293 – 1290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Tola</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10,2)				23 Jahre		1290 – 1267 </a:t>
            </a: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Jair</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10,3)				22 Jahre		1267 - 1245	</a:t>
            </a:r>
          </a:p>
          <a:p>
            <a:pPr lvl="0"/>
            <a:r>
              <a:rPr lang="de-DE" sz="2000" b="1" dirty="0">
                <a:effectLst>
                  <a:outerShdw blurRad="38100" dist="38100" dir="2700000" algn="tl">
                    <a:srgbClr val="000000">
                      <a:alpha val="43137"/>
                    </a:srgbClr>
                  </a:outerShdw>
                </a:effectLst>
              </a:rPr>
              <a:t>Ammon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10,8)					18 Jahre	1245 – 1227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Jephta</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12,7)			  	6 Jahre		1227 - 1221</a:t>
            </a: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Ibzan</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12,9)			  	7 Jahre		1221 – 1214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959496"/>
          </a:xfrm>
        </p:spPr>
        <p:txBody>
          <a:bodyPr/>
          <a:lstStyle/>
          <a:p>
            <a:r>
              <a:rPr lang="de-DE" b="1" dirty="0">
                <a:effectLst>
                  <a:outerShdw blurRad="38100" dist="38100" dir="2700000" algn="tl">
                    <a:srgbClr val="000000">
                      <a:alpha val="43137"/>
                    </a:srgbClr>
                  </a:outerShdw>
                </a:effectLst>
              </a:rPr>
              <a:t>Die Zeit der Richter</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Gewaltherrschaft und Ruhe: </a:t>
            </a:r>
            <a:br>
              <a:rPr lang="de-DE"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 </a:t>
            </a:r>
          </a:p>
        </p:txBody>
      </p:sp>
      <p:sp>
        <p:nvSpPr>
          <p:cNvPr id="3" name="Inhaltsplatzhalter 2"/>
          <p:cNvSpPr>
            <a:spLocks noGrp="1"/>
          </p:cNvSpPr>
          <p:nvPr>
            <p:ph idx="1"/>
          </p:nvPr>
        </p:nvSpPr>
        <p:spPr/>
        <p:txBody>
          <a:bodyPr/>
          <a:lstStyle/>
          <a:p>
            <a:pPr lvl="0"/>
            <a:r>
              <a:rPr lang="de-DE" sz="1900" dirty="0">
                <a:effectLst>
                  <a:outerShdw blurRad="38100" dist="38100" dir="2700000" algn="tl">
                    <a:srgbClr val="000000">
                      <a:alpha val="43137"/>
                    </a:srgbClr>
                  </a:outerShdw>
                </a:effectLst>
              </a:rPr>
              <a:t>Richterzeit von </a:t>
            </a:r>
            <a:r>
              <a:rPr lang="de-DE" sz="1900" dirty="0" err="1">
                <a:effectLst>
                  <a:outerShdw blurRad="38100" dist="38100" dir="2700000" algn="tl">
                    <a:srgbClr val="000000">
                      <a:alpha val="43137"/>
                    </a:srgbClr>
                  </a:outerShdw>
                </a:effectLst>
              </a:rPr>
              <a:t>Elon</a:t>
            </a:r>
            <a:r>
              <a:rPr lang="de-DE" sz="1900" dirty="0">
                <a:effectLst>
                  <a:outerShdw blurRad="38100" dist="38100" dir="2700000" algn="tl">
                    <a:srgbClr val="000000">
                      <a:alpha val="43137"/>
                    </a:srgbClr>
                  </a:outerShdw>
                </a:effectLst>
              </a:rPr>
              <a:t> (</a:t>
            </a:r>
            <a:r>
              <a:rPr lang="de-DE" sz="1900" dirty="0" err="1">
                <a:effectLst>
                  <a:outerShdw blurRad="38100" dist="38100" dir="2700000" algn="tl">
                    <a:srgbClr val="000000">
                      <a:alpha val="43137"/>
                    </a:srgbClr>
                  </a:outerShdw>
                </a:effectLst>
              </a:rPr>
              <a:t>Ri</a:t>
            </a:r>
            <a:r>
              <a:rPr lang="de-DE" sz="1900" dirty="0">
                <a:effectLst>
                  <a:outerShdw blurRad="38100" dist="38100" dir="2700000" algn="tl">
                    <a:srgbClr val="000000">
                      <a:alpha val="43137"/>
                    </a:srgbClr>
                  </a:outerShdw>
                </a:effectLst>
              </a:rPr>
              <a:t> 12,11)				10 Jahre		1214 – 1204 </a:t>
            </a:r>
          </a:p>
          <a:p>
            <a:pPr lvl="0"/>
            <a:r>
              <a:rPr lang="de-DE" sz="1900" dirty="0">
                <a:effectLst>
                  <a:outerShdw blurRad="38100" dist="38100" dir="2700000" algn="tl">
                    <a:srgbClr val="000000">
                      <a:alpha val="43137"/>
                    </a:srgbClr>
                  </a:outerShdw>
                </a:effectLst>
              </a:rPr>
              <a:t>Richterzeit von </a:t>
            </a:r>
            <a:r>
              <a:rPr lang="de-DE" sz="1900" dirty="0" err="1">
                <a:effectLst>
                  <a:outerShdw blurRad="38100" dist="38100" dir="2700000" algn="tl">
                    <a:srgbClr val="000000">
                      <a:alpha val="43137"/>
                    </a:srgbClr>
                  </a:outerShdw>
                </a:effectLst>
              </a:rPr>
              <a:t>Abdon</a:t>
            </a:r>
            <a:r>
              <a:rPr lang="de-DE" sz="1900" dirty="0">
                <a:effectLst>
                  <a:outerShdw blurRad="38100" dist="38100" dir="2700000" algn="tl">
                    <a:srgbClr val="000000">
                      <a:alpha val="43137"/>
                    </a:srgbClr>
                  </a:outerShdw>
                </a:effectLst>
              </a:rPr>
              <a:t> (</a:t>
            </a:r>
            <a:r>
              <a:rPr lang="de-DE" sz="1900" dirty="0" err="1">
                <a:effectLst>
                  <a:outerShdw blurRad="38100" dist="38100" dir="2700000" algn="tl">
                    <a:srgbClr val="000000">
                      <a:alpha val="43137"/>
                    </a:srgbClr>
                  </a:outerShdw>
                </a:effectLst>
              </a:rPr>
              <a:t>Ri</a:t>
            </a:r>
            <a:r>
              <a:rPr lang="de-DE" sz="1900" dirty="0">
                <a:effectLst>
                  <a:outerShdw blurRad="38100" dist="38100" dir="2700000" algn="tl">
                    <a:srgbClr val="000000">
                      <a:alpha val="43137"/>
                    </a:srgbClr>
                  </a:outerShdw>
                </a:effectLst>
              </a:rPr>
              <a:t> 12,14)				  8 Jahre		1204 – 1196 </a:t>
            </a:r>
          </a:p>
          <a:p>
            <a:pPr lvl="0"/>
            <a:r>
              <a:rPr lang="de-DE" sz="1900" b="1" dirty="0">
                <a:effectLst>
                  <a:outerShdw blurRad="38100" dist="38100" dir="2700000" algn="tl">
                    <a:srgbClr val="000000">
                      <a:alpha val="43137"/>
                    </a:srgbClr>
                  </a:outerShdw>
                </a:effectLst>
              </a:rPr>
              <a:t>Philister und Simson (</a:t>
            </a:r>
            <a:r>
              <a:rPr lang="de-DE" sz="1900" b="1" dirty="0" err="1">
                <a:effectLst>
                  <a:outerShdw blurRad="38100" dist="38100" dir="2700000" algn="tl">
                    <a:srgbClr val="000000">
                      <a:alpha val="43137"/>
                    </a:srgbClr>
                  </a:outerShdw>
                </a:effectLst>
              </a:rPr>
              <a:t>Ri</a:t>
            </a:r>
            <a:r>
              <a:rPr lang="de-DE" sz="1900" b="1" dirty="0">
                <a:effectLst>
                  <a:outerShdw blurRad="38100" dist="38100" dir="2700000" algn="tl">
                    <a:srgbClr val="000000">
                      <a:alpha val="43137"/>
                    </a:srgbClr>
                  </a:outerShdw>
                </a:effectLst>
              </a:rPr>
              <a:t> 13,1) 				40 Jahre	1196 – 1156 </a:t>
            </a:r>
            <a:endParaRPr lang="de-DE" sz="1900" dirty="0">
              <a:effectLst>
                <a:outerShdw blurRad="38100" dist="38100" dir="2700000" algn="tl">
                  <a:srgbClr val="000000">
                    <a:alpha val="43137"/>
                  </a:srgbClr>
                </a:outerShdw>
              </a:effectLst>
            </a:endParaRPr>
          </a:p>
          <a:p>
            <a:pPr lvl="0"/>
            <a:r>
              <a:rPr lang="de-DE" sz="1900" dirty="0">
                <a:effectLst>
                  <a:outerShdw blurRad="38100" dist="38100" dir="2700000" algn="tl">
                    <a:srgbClr val="000000">
                      <a:alpha val="43137"/>
                    </a:srgbClr>
                  </a:outerShdw>
                </a:effectLst>
              </a:rPr>
              <a:t>Richterzeit von Eli (1Sam 4,18) 				40 Jahre		1156 – 1116 </a:t>
            </a:r>
          </a:p>
          <a:p>
            <a:pPr lvl="0"/>
            <a:r>
              <a:rPr lang="de-DE" sz="1900" dirty="0">
                <a:effectLst>
                  <a:outerShdw blurRad="38100" dist="38100" dir="2700000" algn="tl">
                    <a:srgbClr val="000000">
                      <a:alpha val="43137"/>
                    </a:srgbClr>
                  </a:outerShdw>
                </a:effectLst>
              </a:rPr>
              <a:t>Richterzeit von Samuel (1Sam 7,20) 				20 Jahre		1116 – 1096 </a:t>
            </a:r>
          </a:p>
          <a:p>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Gewaltherrschaft: 8+18+20+7+3+18+40 = </a:t>
            </a:r>
            <a:r>
              <a:rPr lang="de-DE" sz="1900" b="1" dirty="0">
                <a:effectLst>
                  <a:outerShdw blurRad="38100" dist="38100" dir="2700000" algn="tl">
                    <a:srgbClr val="000000">
                      <a:alpha val="43137"/>
                    </a:srgbClr>
                  </a:outerShdw>
                </a:effectLst>
              </a:rPr>
              <a:t>114</a:t>
            </a:r>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Ruhe und Richterzeit: 40+80+40+40+23+22+6+7+10+8+40+20 = </a:t>
            </a:r>
            <a:r>
              <a:rPr lang="de-DE" sz="1900" b="1" dirty="0">
                <a:effectLst>
                  <a:outerShdw blurRad="38100" dist="38100" dir="2700000" algn="tl">
                    <a:srgbClr val="000000">
                      <a:alpha val="43137"/>
                    </a:srgbClr>
                  </a:outerShdw>
                </a:effectLst>
              </a:rPr>
              <a:t>336</a:t>
            </a:r>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336+114 = </a:t>
            </a:r>
            <a:r>
              <a:rPr lang="de-DE" sz="1900" b="1" dirty="0">
                <a:effectLst>
                  <a:outerShdw blurRad="38100" dist="38100" dir="2700000" algn="tl">
                    <a:srgbClr val="000000">
                      <a:alpha val="43137"/>
                    </a:srgbClr>
                  </a:outerShdw>
                </a:effectLst>
              </a:rPr>
              <a:t>450</a:t>
            </a:r>
            <a:endParaRPr lang="de-DE" sz="1900" dirty="0">
              <a:effectLst>
                <a:outerShdw blurRad="38100" dist="38100" dir="2700000" algn="tl">
                  <a:srgbClr val="000000">
                    <a:alpha val="43137"/>
                  </a:srgbClr>
                </a:outerShdw>
              </a:effectLst>
            </a:endParaRPr>
          </a:p>
          <a:p>
            <a:pPr>
              <a:buNone/>
            </a:pPr>
            <a:endParaRPr lang="de-DE" sz="19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11560" y="548680"/>
            <a:ext cx="8100392" cy="887760"/>
          </a:xfrm>
        </p:spPr>
        <p:txBody>
          <a:bodyPr/>
          <a:lstStyle/>
          <a:p>
            <a:pPr eaLnBrk="1" hangingPunct="1">
              <a:defRPr/>
            </a:pPr>
            <a:r>
              <a:rPr lang="de-CH" dirty="0">
                <a:solidFill>
                  <a:srgbClr val="FFC000"/>
                </a:solidFill>
              </a:rPr>
              <a:t>Ab 1096 v. Chr.: Saul, David, Salomo</a:t>
            </a:r>
          </a:p>
        </p:txBody>
      </p:sp>
      <p:sp>
        <p:nvSpPr>
          <p:cNvPr id="413699" name="Rectangle 3"/>
          <p:cNvSpPr>
            <a:spLocks noGrp="1" noChangeArrowheads="1"/>
          </p:cNvSpPr>
          <p:nvPr>
            <p:ph sz="half" idx="1"/>
          </p:nvPr>
        </p:nvSpPr>
        <p:spPr>
          <a:xfrm>
            <a:off x="457200" y="1981200"/>
            <a:ext cx="4691063" cy="3248025"/>
          </a:xfrm>
        </p:spPr>
        <p:txBody>
          <a:bodyPr/>
          <a:lstStyle/>
          <a:p>
            <a:pPr eaLnBrk="1" hangingPunct="1">
              <a:lnSpc>
                <a:spcPct val="90000"/>
              </a:lnSpc>
              <a:defRPr/>
            </a:pPr>
            <a:r>
              <a:rPr lang="de-CH" dirty="0">
                <a:effectLst>
                  <a:outerShdw blurRad="38100" dist="38100" dir="2700000" algn="tl">
                    <a:srgbClr val="000000">
                      <a:alpha val="43137"/>
                    </a:srgbClr>
                  </a:outerShdw>
                </a:effectLst>
              </a:rPr>
              <a:t>Saul: 40 J. (</a:t>
            </a:r>
            <a:r>
              <a:rPr lang="de-CH" dirty="0" err="1">
                <a:effectLst>
                  <a:outerShdw blurRad="38100" dist="38100" dir="2700000" algn="tl">
                    <a:srgbClr val="000000">
                      <a:alpha val="43137"/>
                    </a:srgbClr>
                  </a:outerShdw>
                </a:effectLst>
              </a:rPr>
              <a:t>Apg</a:t>
            </a:r>
            <a:r>
              <a:rPr lang="de-CH" dirty="0">
                <a:effectLst>
                  <a:outerShdw blurRad="38100" dist="38100" dir="2700000" algn="tl">
                    <a:srgbClr val="000000">
                      <a:alpha val="43137"/>
                    </a:srgbClr>
                  </a:outerShdw>
                </a:effectLst>
              </a:rPr>
              <a:t> 13,21)</a:t>
            </a:r>
          </a:p>
          <a:p>
            <a:pPr eaLnBrk="1" hangingPunct="1">
              <a:lnSpc>
                <a:spcPct val="90000"/>
              </a:lnSpc>
              <a:defRPr/>
            </a:pPr>
            <a:r>
              <a:rPr lang="de-CH" dirty="0">
                <a:effectLst>
                  <a:outerShdw blurRad="38100" dist="38100" dir="2700000" algn="tl">
                    <a:srgbClr val="000000">
                      <a:alpha val="43137"/>
                    </a:srgbClr>
                  </a:outerShdw>
                </a:effectLst>
              </a:rPr>
              <a:t>David: 40 J. (1Kön 2,11)</a:t>
            </a:r>
          </a:p>
          <a:p>
            <a:pPr eaLnBrk="1" hangingPunct="1">
              <a:lnSpc>
                <a:spcPct val="90000"/>
              </a:lnSpc>
              <a:defRPr/>
            </a:pPr>
            <a:r>
              <a:rPr lang="de-CH" dirty="0">
                <a:effectLst>
                  <a:outerShdw blurRad="38100" dist="38100" dir="2700000" algn="tl">
                    <a:srgbClr val="000000">
                      <a:alpha val="43137"/>
                    </a:srgbClr>
                  </a:outerShdw>
                </a:effectLst>
              </a:rPr>
              <a:t>Salomo: 40 J. (2Chr 9,30)</a:t>
            </a:r>
          </a:p>
          <a:p>
            <a:pPr eaLnBrk="1" hangingPunct="1">
              <a:lnSpc>
                <a:spcPct val="90000"/>
              </a:lnSpc>
              <a:defRPr/>
            </a:pPr>
            <a:r>
              <a:rPr lang="de-CH" dirty="0">
                <a:solidFill>
                  <a:srgbClr val="00FF00"/>
                </a:solidFill>
                <a:effectLst>
                  <a:outerShdw blurRad="38100" dist="38100" dir="2700000" algn="tl">
                    <a:srgbClr val="000000">
                      <a:alpha val="43137"/>
                    </a:srgbClr>
                  </a:outerShdw>
                </a:effectLst>
              </a:rPr>
              <a:t>1096 – 40 – 40 – 40 = 976</a:t>
            </a:r>
          </a:p>
          <a:p>
            <a:pPr eaLnBrk="1" hangingPunct="1">
              <a:lnSpc>
                <a:spcPct val="90000"/>
              </a:lnSpc>
              <a:defRPr/>
            </a:pPr>
            <a:r>
              <a:rPr lang="de-CH" dirty="0">
                <a:effectLst>
                  <a:outerShdw blurRad="38100" dist="38100" dir="2700000" algn="tl">
                    <a:srgbClr val="000000">
                      <a:alpha val="43137"/>
                    </a:srgbClr>
                  </a:outerShdw>
                </a:effectLst>
                <a:sym typeface="Wingdings" pitchFamily="2" charset="2"/>
              </a:rPr>
              <a:t> 1096 v. Chr. = Beginn des Königtums in Israel</a:t>
            </a:r>
            <a:endParaRPr lang="de-CH" dirty="0">
              <a:effectLst>
                <a:outerShdw blurRad="38100" dist="38100" dir="2700000" algn="tl">
                  <a:srgbClr val="000000">
                    <a:alpha val="43137"/>
                  </a:srgbClr>
                </a:outerShdw>
              </a:effectLst>
            </a:endParaRPr>
          </a:p>
        </p:txBody>
      </p:sp>
      <p:sp>
        <p:nvSpPr>
          <p:cNvPr id="1031" name="Text Box 7"/>
          <p:cNvSpPr txBox="1">
            <a:spLocks noChangeArrowheads="1"/>
          </p:cNvSpPr>
          <p:nvPr/>
        </p:nvSpPr>
        <p:spPr bwMode="auto">
          <a:xfrm>
            <a:off x="5004048" y="4293096"/>
            <a:ext cx="1843088" cy="366713"/>
          </a:xfrm>
          <a:prstGeom prst="rect">
            <a:avLst/>
          </a:prstGeom>
          <a:noFill/>
          <a:ln w="9525">
            <a:noFill/>
            <a:miter lim="800000"/>
            <a:headEnd/>
            <a:tailEnd/>
          </a:ln>
        </p:spPr>
        <p:txBody>
          <a:bodyPr wrap="none">
            <a:spAutoFit/>
          </a:bodyPr>
          <a:lstStyle/>
          <a:p>
            <a:r>
              <a:rPr lang="de-CH" sz="1800" dirty="0"/>
              <a:t>Tempel </a:t>
            </a:r>
            <a:r>
              <a:rPr lang="de-CH" sz="1800" dirty="0" err="1"/>
              <a:t>Salomos</a:t>
            </a:r>
            <a:endParaRPr lang="de-CH" sz="1800" dirty="0"/>
          </a:p>
        </p:txBody>
      </p:sp>
      <p:pic>
        <p:nvPicPr>
          <p:cNvPr id="10" name="Picture 4"/>
          <p:cNvPicPr>
            <a:picLocks noChangeAspect="1" noChangeArrowheads="1"/>
          </p:cNvPicPr>
          <p:nvPr/>
        </p:nvPicPr>
        <p:blipFill>
          <a:blip r:embed="rId2" cstate="print"/>
          <a:srcRect/>
          <a:stretch>
            <a:fillRect/>
          </a:stretch>
        </p:blipFill>
        <p:spPr bwMode="auto">
          <a:xfrm>
            <a:off x="4996312" y="2060848"/>
            <a:ext cx="3968440" cy="2232248"/>
          </a:xfrm>
          <a:prstGeom prst="rect">
            <a:avLst/>
          </a:prstGeom>
          <a:noFill/>
          <a:ln w="9525">
            <a:noFill/>
            <a:miter lim="800000"/>
            <a:headEnd/>
            <a:tailEnd/>
          </a:ln>
        </p:spPr>
      </p:pic>
      <p:sp>
        <p:nvSpPr>
          <p:cNvPr id="6" name="Textfeld 5"/>
          <p:cNvSpPr txBox="1">
            <a:spLocks noChangeArrowheads="1"/>
          </p:cNvSpPr>
          <p:nvPr/>
        </p:nvSpPr>
        <p:spPr bwMode="auto">
          <a:xfrm>
            <a:off x="8532440"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27584" y="692696"/>
            <a:ext cx="7772400" cy="1143000"/>
          </a:xfrm>
        </p:spPr>
        <p:txBody>
          <a:bodyPr/>
          <a:lstStyle/>
          <a:p>
            <a:r>
              <a:rPr lang="de-DE" dirty="0" err="1">
                <a:effectLst>
                  <a:outerShdw blurRad="38100" dist="38100" dir="2700000" algn="tl">
                    <a:srgbClr val="000000">
                      <a:alpha val="43137"/>
                    </a:srgbClr>
                  </a:outerShdw>
                </a:effectLst>
              </a:rPr>
              <a:t>Salomos</a:t>
            </a:r>
            <a:r>
              <a:rPr lang="de-DE" dirty="0">
                <a:effectLst>
                  <a:outerShdw blurRad="38100" dist="38100" dir="2700000" algn="tl">
                    <a:srgbClr val="000000">
                      <a:alpha val="43137"/>
                    </a:srgbClr>
                  </a:outerShdw>
                </a:effectLst>
              </a:rPr>
              <a:t> Tempelbau: </a:t>
            </a:r>
            <a:br>
              <a:rPr lang="de-DE" dirty="0">
                <a:effectLst>
                  <a:outerShdw blurRad="38100" dist="38100" dir="2700000" algn="tl">
                    <a:srgbClr val="000000">
                      <a:alpha val="43137"/>
                    </a:srgbClr>
                  </a:outerShdw>
                </a:effectLst>
              </a:rPr>
            </a:br>
            <a:r>
              <a:rPr lang="de-DE" dirty="0">
                <a:effectLst>
                  <a:outerShdw blurRad="38100" dist="38100" dir="2700000" algn="tl">
                    <a:srgbClr val="000000">
                      <a:alpha val="43137"/>
                    </a:srgbClr>
                  </a:outerShdw>
                </a:effectLst>
              </a:rPr>
              <a:t>1012 v. Chr. </a:t>
            </a:r>
          </a:p>
        </p:txBody>
      </p:sp>
      <p:sp>
        <p:nvSpPr>
          <p:cNvPr id="6" name="Inhaltsplatzhalter 5"/>
          <p:cNvSpPr>
            <a:spLocks noGrp="1"/>
          </p:cNvSpPr>
          <p:nvPr>
            <p:ph idx="1"/>
          </p:nvPr>
        </p:nvSpPr>
        <p:spPr>
          <a:xfrm>
            <a:off x="323528" y="1981200"/>
            <a:ext cx="4320480" cy="4114800"/>
          </a:xfrm>
        </p:spPr>
        <p:txBody>
          <a:bodyPr/>
          <a:lstStyle/>
          <a:p>
            <a:r>
              <a:rPr lang="de-DE" sz="2800" dirty="0">
                <a:effectLst>
                  <a:outerShdw blurRad="38100" dist="38100" dir="2700000" algn="tl">
                    <a:srgbClr val="000000">
                      <a:alpha val="43137"/>
                    </a:srgbClr>
                  </a:outerShdw>
                </a:effectLst>
              </a:rPr>
              <a:t>1Kön 6,1: </a:t>
            </a:r>
            <a:r>
              <a:rPr lang="de-DE" sz="2800" dirty="0">
                <a:solidFill>
                  <a:srgbClr val="FFFF00"/>
                </a:solidFill>
                <a:effectLst>
                  <a:outerShdw blurRad="38100" dist="38100" dir="2700000" algn="tl">
                    <a:srgbClr val="000000">
                      <a:alpha val="43137"/>
                    </a:srgbClr>
                  </a:outerShdw>
                </a:effectLst>
              </a:rPr>
              <a:t>Und es geschah </a:t>
            </a:r>
            <a:r>
              <a:rPr lang="de-DE" sz="2800" dirty="0">
                <a:solidFill>
                  <a:srgbClr val="66FF33"/>
                </a:solidFill>
                <a:effectLst>
                  <a:outerShdw blurRad="38100" dist="38100" dir="2700000" algn="tl">
                    <a:srgbClr val="000000">
                      <a:alpha val="43137"/>
                    </a:srgbClr>
                  </a:outerShdw>
                </a:effectLst>
              </a:rPr>
              <a:t>im 480. Jahr nach dem Auszug </a:t>
            </a:r>
            <a:r>
              <a:rPr lang="de-DE" sz="2800" dirty="0">
                <a:solidFill>
                  <a:srgbClr val="FFFF00"/>
                </a:solidFill>
                <a:effectLst>
                  <a:outerShdw blurRad="38100" dist="38100" dir="2700000" algn="tl">
                    <a:srgbClr val="000000">
                      <a:alpha val="43137"/>
                    </a:srgbClr>
                  </a:outerShdw>
                </a:effectLst>
              </a:rPr>
              <a:t>der Kinder Israel aus dem Land Ägypten, im vierten Jahr 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dem HERRN 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de-DE" sz="2000" dirty="0"/>
              <a:t> </a:t>
            </a:r>
            <a:r>
              <a:rPr lang="de-DE" sz="2000" dirty="0">
                <a:effectLst>
                  <a:outerShdw blurRad="38100" dist="38100" dir="2700000" algn="tl">
                    <a:srgbClr val="000000">
                      <a:alpha val="43137"/>
                    </a:srgbClr>
                  </a:outerShdw>
                </a:effectLst>
              </a:rPr>
              <a:t>480 statt 594 Jahre!</a:t>
            </a:r>
          </a:p>
          <a:p>
            <a:pPr lvl="0">
              <a:buFont typeface="Arial" pitchFamily="34" charset="0"/>
              <a:buChar char="•"/>
            </a:pPr>
            <a:r>
              <a:rPr lang="de-DE" sz="2000" dirty="0">
                <a:effectLst>
                  <a:outerShdw blurRad="38100" dist="38100" dir="2700000" algn="tl">
                    <a:srgbClr val="000000">
                      <a:alpha val="43137"/>
                    </a:srgbClr>
                  </a:outerShdw>
                </a:effectLst>
              </a:rPr>
              <a:t> = 114 Jahre Unterschied</a:t>
            </a:r>
          </a:p>
          <a:p>
            <a:pPr lvl="0">
              <a:buFont typeface="Arial" pitchFamily="34" charset="0"/>
              <a:buChar char="•"/>
            </a:pPr>
            <a:r>
              <a:rPr lang="de-DE" sz="2000" dirty="0">
                <a:effectLst>
                  <a:outerShdw blurRad="38100" dist="38100" dir="2700000" algn="tl">
                    <a:srgbClr val="000000">
                      <a:alpha val="43137"/>
                    </a:srgbClr>
                  </a:outerShdw>
                </a:effectLst>
                <a:sym typeface="Wingdings" pitchFamily="2" charset="2"/>
              </a:rPr>
              <a:t> Gott zählt die verlorenen Jahre Israels nicht mit!</a:t>
            </a:r>
          </a:p>
          <a:p>
            <a:pPr lvl="0">
              <a:buFont typeface="Arial" pitchFamily="34" charset="0"/>
              <a:buChar char="•"/>
            </a:pPr>
            <a:r>
              <a:rPr lang="de-DE" sz="3200" dirty="0">
                <a:solidFill>
                  <a:srgbClr val="66FF33"/>
                </a:solidFill>
                <a:effectLst>
                  <a:outerShdw blurRad="38100" dist="38100" dir="2700000" algn="tl">
                    <a:srgbClr val="000000">
                      <a:alpha val="43137"/>
                    </a:srgbClr>
                  </a:outerShdw>
                </a:effectLst>
                <a:sym typeface="Wingdings" pitchFamily="2" charset="2"/>
              </a:rPr>
              <a:t>Was lernen wir daraus?</a:t>
            </a:r>
            <a:endParaRPr lang="de-DE" sz="3200" dirty="0">
              <a:solidFill>
                <a:srgbClr val="66FF33"/>
              </a:solidFill>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27584" y="620688"/>
            <a:ext cx="7772400" cy="1143000"/>
          </a:xfrm>
        </p:spPr>
        <p:txBody>
          <a:bodyPr/>
          <a:lstStyle/>
          <a:p>
            <a:r>
              <a:rPr lang="de-DE" dirty="0" err="1">
                <a:effectLst>
                  <a:outerShdw blurRad="38100" dist="38100" dir="2700000" algn="tl">
                    <a:srgbClr val="000000">
                      <a:alpha val="43137"/>
                    </a:srgbClr>
                  </a:outerShdw>
                </a:effectLst>
              </a:rPr>
              <a:t>Salomos</a:t>
            </a:r>
            <a:r>
              <a:rPr lang="de-DE" dirty="0">
                <a:effectLst>
                  <a:outerShdw blurRad="38100" dist="38100" dir="2700000" algn="tl">
                    <a:srgbClr val="000000">
                      <a:alpha val="43137"/>
                    </a:srgbClr>
                  </a:outerShdw>
                </a:effectLst>
              </a:rPr>
              <a:t> Tempelbau: </a:t>
            </a:r>
            <a:br>
              <a:rPr lang="de-DE" dirty="0">
                <a:effectLst>
                  <a:outerShdw blurRad="38100" dist="38100" dir="2700000" algn="tl">
                    <a:srgbClr val="000000">
                      <a:alpha val="43137"/>
                    </a:srgbClr>
                  </a:outerShdw>
                </a:effectLst>
              </a:rPr>
            </a:br>
            <a:r>
              <a:rPr lang="de-DE" dirty="0">
                <a:effectLst>
                  <a:outerShdw blurRad="38100" dist="38100" dir="2700000" algn="tl">
                    <a:srgbClr val="000000">
                      <a:alpha val="43137"/>
                    </a:srgbClr>
                  </a:outerShdw>
                </a:effectLst>
              </a:rPr>
              <a:t>966 oder 1012 v. Chr.?</a:t>
            </a:r>
          </a:p>
        </p:txBody>
      </p:sp>
      <p:sp>
        <p:nvSpPr>
          <p:cNvPr id="6" name="Inhaltsplatzhalter 5"/>
          <p:cNvSpPr>
            <a:spLocks noGrp="1"/>
          </p:cNvSpPr>
          <p:nvPr>
            <p:ph idx="1"/>
          </p:nvPr>
        </p:nvSpPr>
        <p:spPr>
          <a:xfrm>
            <a:off x="323528" y="1981200"/>
            <a:ext cx="4320480" cy="4114800"/>
          </a:xfrm>
        </p:spPr>
        <p:txBody>
          <a:bodyPr/>
          <a:lstStyle/>
          <a:p>
            <a:r>
              <a:rPr lang="de-DE" sz="2800" dirty="0">
                <a:effectLst>
                  <a:outerShdw blurRad="38100" dist="38100" dir="2700000" algn="tl">
                    <a:srgbClr val="000000">
                      <a:alpha val="43137"/>
                    </a:srgbClr>
                  </a:outerShdw>
                </a:effectLst>
              </a:rPr>
              <a:t>1Kön 6,1: </a:t>
            </a:r>
            <a:r>
              <a:rPr lang="de-DE" sz="2800" dirty="0">
                <a:solidFill>
                  <a:srgbClr val="FFFF00"/>
                </a:solidFill>
                <a:effectLst>
                  <a:outerShdw blurRad="38100" dist="38100" dir="2700000" algn="tl">
                    <a:srgbClr val="000000">
                      <a:alpha val="43137"/>
                    </a:srgbClr>
                  </a:outerShdw>
                </a:effectLst>
              </a:rPr>
              <a:t>Und es geschah </a:t>
            </a:r>
            <a:r>
              <a:rPr lang="de-DE" sz="2800" dirty="0">
                <a:solidFill>
                  <a:srgbClr val="66FF33"/>
                </a:solidFill>
                <a:effectLst>
                  <a:outerShdw blurRad="38100" dist="38100" dir="2700000" algn="tl">
                    <a:srgbClr val="000000">
                      <a:alpha val="43137"/>
                    </a:srgbClr>
                  </a:outerShdw>
                </a:effectLst>
              </a:rPr>
              <a:t>im 480. Jahr nach dem Auszug </a:t>
            </a:r>
            <a:r>
              <a:rPr lang="de-DE" sz="2800" dirty="0">
                <a:solidFill>
                  <a:srgbClr val="FFFF00"/>
                </a:solidFill>
                <a:effectLst>
                  <a:outerShdw blurRad="38100" dist="38100" dir="2700000" algn="tl">
                    <a:srgbClr val="000000">
                      <a:alpha val="43137"/>
                    </a:srgbClr>
                  </a:outerShdw>
                </a:effectLst>
              </a:rPr>
              <a:t>der Kinder Israel aus dem Land Ägypten, im vierten Jahr 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dem HERRN 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de-DE" sz="4000" dirty="0">
                <a:effectLst>
                  <a:outerShdw blurRad="38100" dist="38100" dir="2700000" algn="tl">
                    <a:srgbClr val="000000">
                      <a:alpha val="43137"/>
                    </a:srgbClr>
                  </a:outerShdw>
                </a:effectLst>
              </a:rPr>
              <a:t>1606 – 594 = 1012</a:t>
            </a:r>
          </a:p>
          <a:p>
            <a:pPr lvl="0">
              <a:buFont typeface="Arial" pitchFamily="34" charset="0"/>
              <a:buChar char="•"/>
            </a:pPr>
            <a:r>
              <a:rPr lang="de-DE" sz="4000" dirty="0">
                <a:effectLst>
                  <a:outerShdw blurRad="38100" dist="38100" dir="2700000" algn="tl">
                    <a:srgbClr val="000000">
                      <a:alpha val="43137"/>
                    </a:srgbClr>
                  </a:outerShdw>
                </a:effectLst>
              </a:rPr>
              <a:t>1446 – 480 = 966</a:t>
            </a:r>
          </a:p>
          <a:p>
            <a:pPr lvl="0">
              <a:buFont typeface="Arial" pitchFamily="34" charset="0"/>
              <a:buChar char="•"/>
            </a:pPr>
            <a:endParaRPr lang="de-DE" sz="3200" dirty="0">
              <a:solidFill>
                <a:srgbClr val="66FF33"/>
              </a:solidFill>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Jerusalem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C:\Users\Roger\Eigene Bilder\PictureProject\0029\DSCN64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60" name="Rectangle 8"/>
          <p:cNvSpPr>
            <a:spLocks noGrp="1" noChangeArrowheads="1"/>
          </p:cNvSpPr>
          <p:nvPr>
            <p:ph type="title"/>
          </p:nvPr>
        </p:nvSpPr>
        <p:spPr>
          <a:xfrm>
            <a:off x="323528" y="260648"/>
            <a:ext cx="8077200" cy="792088"/>
          </a:xfrm>
        </p:spPr>
        <p:txBody>
          <a:bodyPr/>
          <a:lstStyle/>
          <a:p>
            <a:pPr eaLnBrk="1" hangingPunct="1">
              <a:defRPr/>
            </a:pPr>
            <a:r>
              <a:rPr lang="de-DE" dirty="0">
                <a:solidFill>
                  <a:srgbClr val="FFC000"/>
                </a:solidFill>
              </a:rPr>
              <a:t>Zerstörung Jerusalems: 586 v. Chr.</a:t>
            </a:r>
          </a:p>
        </p:txBody>
      </p:sp>
      <p:sp>
        <p:nvSpPr>
          <p:cNvPr id="114692" name="Line 10"/>
          <p:cNvSpPr>
            <a:spLocks noChangeShapeType="1"/>
          </p:cNvSpPr>
          <p:nvPr/>
        </p:nvSpPr>
        <p:spPr bwMode="auto">
          <a:xfrm flipH="1">
            <a:off x="3714750" y="1928813"/>
            <a:ext cx="215900" cy="360362"/>
          </a:xfrm>
          <a:prstGeom prst="line">
            <a:avLst/>
          </a:prstGeom>
          <a:noFill/>
          <a:ln w="57150">
            <a:solidFill>
              <a:srgbClr val="FF3300"/>
            </a:solidFill>
            <a:round/>
            <a:headEnd/>
            <a:tailEnd type="triangle" w="med" len="med"/>
          </a:ln>
        </p:spPr>
        <p:txBody>
          <a:bodyPr wrap="none" anchor="ctr"/>
          <a:lstStyle/>
          <a:p>
            <a:endParaRPr lang="de-DE"/>
          </a:p>
        </p:txBody>
      </p:sp>
      <p:sp>
        <p:nvSpPr>
          <p:cNvPr id="114693" name="Text Box 12"/>
          <p:cNvSpPr txBox="1">
            <a:spLocks noChangeArrowheads="1"/>
          </p:cNvSpPr>
          <p:nvPr/>
        </p:nvSpPr>
        <p:spPr bwMode="auto">
          <a:xfrm>
            <a:off x="4211638" y="63087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6" name="Textfeld 5"/>
          <p:cNvSpPr txBox="1">
            <a:spLocks noChangeArrowheads="1"/>
          </p:cNvSpPr>
          <p:nvPr/>
        </p:nvSpPr>
        <p:spPr bwMode="auto">
          <a:xfrm>
            <a:off x="7020272" y="299695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95288" y="1981200"/>
            <a:ext cx="8062912" cy="4114800"/>
          </a:xfrm>
        </p:spPr>
        <p:txBody>
          <a:bodyPr/>
          <a:lstStyle/>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Die vorliegende PowerPoint-Präsentation wird zur Wiederverwendung von Roger Liebi zur Verfügung gestellt.</a:t>
            </a:r>
          </a:p>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Die Lizenzangaben müssen beibehalten werden. Nur so entspricht die Weitergabe den gesetzlichen Anforderungen.</a:t>
            </a:r>
            <a:endParaRPr lang="de-DE" dirty="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C:\Users\Roger\Eigene Bilder\PictureProject\0029\DSCN64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60" name="Rectangle 8"/>
          <p:cNvSpPr>
            <a:spLocks noGrp="1" noChangeArrowheads="1"/>
          </p:cNvSpPr>
          <p:nvPr>
            <p:ph type="title"/>
          </p:nvPr>
        </p:nvSpPr>
        <p:spPr>
          <a:xfrm>
            <a:off x="323528" y="260648"/>
            <a:ext cx="8077200" cy="792088"/>
          </a:xfrm>
        </p:spPr>
        <p:txBody>
          <a:bodyPr/>
          <a:lstStyle/>
          <a:p>
            <a:pPr eaLnBrk="1" hangingPunct="1">
              <a:defRPr/>
            </a:pPr>
            <a:r>
              <a:rPr lang="de-DE" dirty="0">
                <a:solidFill>
                  <a:srgbClr val="FFC000"/>
                </a:solidFill>
              </a:rPr>
              <a:t>Zerstörung Jerusalems: 586 v. Chr.</a:t>
            </a:r>
          </a:p>
        </p:txBody>
      </p:sp>
      <p:sp>
        <p:nvSpPr>
          <p:cNvPr id="114692" name="Line 10"/>
          <p:cNvSpPr>
            <a:spLocks noChangeShapeType="1"/>
          </p:cNvSpPr>
          <p:nvPr/>
        </p:nvSpPr>
        <p:spPr bwMode="auto">
          <a:xfrm flipH="1">
            <a:off x="3714750" y="1928813"/>
            <a:ext cx="215900" cy="360362"/>
          </a:xfrm>
          <a:prstGeom prst="line">
            <a:avLst/>
          </a:prstGeom>
          <a:noFill/>
          <a:ln w="57150">
            <a:solidFill>
              <a:srgbClr val="FF3300"/>
            </a:solidFill>
            <a:round/>
            <a:headEnd/>
            <a:tailEnd type="triangle" w="med" len="med"/>
          </a:ln>
        </p:spPr>
        <p:txBody>
          <a:bodyPr wrap="none" anchor="ctr"/>
          <a:lstStyle/>
          <a:p>
            <a:endParaRPr lang="de-DE"/>
          </a:p>
        </p:txBody>
      </p:sp>
      <p:sp>
        <p:nvSpPr>
          <p:cNvPr id="114693" name="Text Box 12"/>
          <p:cNvSpPr txBox="1">
            <a:spLocks noChangeArrowheads="1"/>
          </p:cNvSpPr>
          <p:nvPr/>
        </p:nvSpPr>
        <p:spPr bwMode="auto">
          <a:xfrm>
            <a:off x="4211638" y="63087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6" name="Inhaltsplatzhalter 2"/>
          <p:cNvSpPr>
            <a:spLocks noGrp="1"/>
          </p:cNvSpPr>
          <p:nvPr>
            <p:ph idx="1"/>
          </p:nvPr>
        </p:nvSpPr>
        <p:spPr>
          <a:xfrm>
            <a:off x="0" y="4509120"/>
            <a:ext cx="9144000" cy="2962672"/>
          </a:xfrm>
        </p:spPr>
        <p:txBody>
          <a:bodyPr/>
          <a:lstStyle/>
          <a:p>
            <a:pPr>
              <a:defRPr/>
            </a:pPr>
            <a:r>
              <a:rPr lang="de-DE" sz="2400" dirty="0">
                <a:solidFill>
                  <a:srgbClr val="FFFFFF"/>
                </a:solidFill>
                <a:effectLst>
                  <a:outerShdw blurRad="38100" dist="38100" dir="2700000" algn="tl">
                    <a:srgbClr val="000000">
                      <a:alpha val="43137"/>
                    </a:srgbClr>
                  </a:outerShdw>
                </a:effectLst>
              </a:rPr>
              <a:t>2Kön 25,8: </a:t>
            </a:r>
            <a:r>
              <a:rPr lang="de-DE" sz="2400" dirty="0">
                <a:solidFill>
                  <a:srgbClr val="FFFF00"/>
                </a:solidFill>
                <a:effectLst>
                  <a:outerShdw blurRad="38100" dist="38100" dir="2700000" algn="tl">
                    <a:srgbClr val="000000">
                      <a:alpha val="43137"/>
                    </a:srgbClr>
                  </a:outerShdw>
                </a:effectLst>
              </a:rPr>
              <a:t>Und im fünften Monat, am Siebten des Monats, das war </a:t>
            </a:r>
            <a:r>
              <a:rPr lang="de-DE" sz="2400" dirty="0">
                <a:solidFill>
                  <a:srgbClr val="66FF33"/>
                </a:solidFill>
                <a:effectLst>
                  <a:outerShdw blurRad="38100" dist="38100" dir="2700000" algn="tl">
                    <a:srgbClr val="000000">
                      <a:alpha val="43137"/>
                    </a:srgbClr>
                  </a:outerShdw>
                </a:effectLst>
              </a:rPr>
              <a:t>das neunzehnte Jahr des Königs </a:t>
            </a:r>
            <a:r>
              <a:rPr lang="de-DE" sz="2400" dirty="0" err="1">
                <a:solidFill>
                  <a:srgbClr val="66FF33"/>
                </a:solidFill>
                <a:effectLst>
                  <a:outerShdw blurRad="38100" dist="38100" dir="2700000" algn="tl">
                    <a:srgbClr val="000000">
                      <a:alpha val="43137"/>
                    </a:srgbClr>
                  </a:outerShdw>
                </a:effectLst>
              </a:rPr>
              <a:t>Nebukadnezar</a:t>
            </a:r>
            <a:r>
              <a:rPr lang="de-DE" sz="2400" dirty="0">
                <a:solidFill>
                  <a:srgbClr val="FFFF00"/>
                </a:solidFill>
                <a:effectLst>
                  <a:outerShdw blurRad="38100" dist="38100" dir="2700000" algn="tl">
                    <a:srgbClr val="000000">
                      <a:alpha val="43137"/>
                    </a:srgbClr>
                  </a:outerShdw>
                </a:effectLst>
              </a:rPr>
              <a:t>, des Königs von Babel, kam </a:t>
            </a:r>
            <a:r>
              <a:rPr lang="de-DE" sz="2400" dirty="0" err="1">
                <a:solidFill>
                  <a:srgbClr val="FFFF00"/>
                </a:solidFill>
                <a:effectLst>
                  <a:outerShdw blurRad="38100" dist="38100" dir="2700000" algn="tl">
                    <a:srgbClr val="000000">
                      <a:alpha val="43137"/>
                    </a:srgbClr>
                  </a:outerShdw>
                </a:effectLst>
              </a:rPr>
              <a:t>Nebusaradan</a:t>
            </a:r>
            <a:r>
              <a:rPr lang="de-DE" sz="2400" dirty="0">
                <a:solidFill>
                  <a:srgbClr val="FFFF00"/>
                </a:solidFill>
                <a:effectLst>
                  <a:outerShdw blurRad="38100" dist="38100" dir="2700000" algn="tl">
                    <a:srgbClr val="000000">
                      <a:alpha val="43137"/>
                    </a:srgbClr>
                  </a:outerShdw>
                </a:effectLst>
              </a:rPr>
              <a:t>, der Oberste der Leibwache, der Knecht des Königs von Babel, nach Jerusalem. </a:t>
            </a:r>
            <a:endParaRPr lang="de-DE" sz="2400" b="1" dirty="0">
              <a:solidFill>
                <a:srgbClr val="FFFF00"/>
              </a:solidFill>
              <a:effectLst>
                <a:outerShdw blurRad="38100" dist="38100" dir="2700000" algn="tl">
                  <a:srgbClr val="000000">
                    <a:alpha val="43137"/>
                  </a:srgbClr>
                </a:outerShdw>
              </a:effectLst>
            </a:endParaRPr>
          </a:p>
        </p:txBody>
      </p:sp>
      <p:sp>
        <p:nvSpPr>
          <p:cNvPr id="8" name="Textfeld 7"/>
          <p:cNvSpPr txBox="1"/>
          <p:nvPr/>
        </p:nvSpPr>
        <p:spPr>
          <a:xfrm>
            <a:off x="5508104" y="1556792"/>
            <a:ext cx="3312368" cy="2677656"/>
          </a:xfrm>
          <a:prstGeom prst="rect">
            <a:avLst/>
          </a:prstGeom>
          <a:noFill/>
        </p:spPr>
        <p:txBody>
          <a:bodyPr wrap="square" rtlCol="0">
            <a:spAutoFit/>
          </a:bodyPr>
          <a:lstStyle/>
          <a:p>
            <a:pPr>
              <a:buFont typeface="Arial" pitchFamily="34" charset="0"/>
              <a:buChar char="•"/>
            </a:pPr>
            <a:r>
              <a:rPr lang="de-DE" sz="2800" dirty="0">
                <a:solidFill>
                  <a:srgbClr val="66FF33"/>
                </a:solidFill>
              </a:rPr>
              <a:t> </a:t>
            </a:r>
            <a:r>
              <a:rPr lang="de-DE" sz="2800" dirty="0" err="1">
                <a:solidFill>
                  <a:srgbClr val="66FF33"/>
                </a:solidFill>
              </a:rPr>
              <a:t>Adad</a:t>
            </a:r>
            <a:r>
              <a:rPr lang="de-DE" sz="2800" dirty="0">
                <a:solidFill>
                  <a:srgbClr val="66FF33"/>
                </a:solidFill>
              </a:rPr>
              <a:t>-happe-Inschrift; VAT 4956; </a:t>
            </a:r>
            <a:r>
              <a:rPr lang="de-DE" sz="2800" dirty="0" err="1">
                <a:solidFill>
                  <a:srgbClr val="66FF33"/>
                </a:solidFill>
              </a:rPr>
              <a:t>Nabonid</a:t>
            </a:r>
            <a:r>
              <a:rPr lang="de-DE" sz="2800" dirty="0">
                <a:solidFill>
                  <a:srgbClr val="66FF33"/>
                </a:solidFill>
              </a:rPr>
              <a:t>-Zylinder </a:t>
            </a:r>
            <a:r>
              <a:rPr lang="de-DE" sz="2800" dirty="0" err="1">
                <a:solidFill>
                  <a:srgbClr val="66FF33"/>
                </a:solidFill>
              </a:rPr>
              <a:t>No</a:t>
            </a:r>
            <a:r>
              <a:rPr lang="de-DE" sz="2800" dirty="0">
                <a:solidFill>
                  <a:srgbClr val="66FF33"/>
                </a:solidFill>
              </a:rPr>
              <a:t>. 18: </a:t>
            </a:r>
          </a:p>
          <a:p>
            <a:r>
              <a:rPr lang="de-DE" sz="2800" dirty="0">
                <a:solidFill>
                  <a:srgbClr val="66FF33"/>
                </a:solidFill>
              </a:rPr>
              <a:t>&gt; 30 astronomische Daten über den Mond und 5 Planeten</a:t>
            </a:r>
          </a:p>
        </p:txBody>
      </p:sp>
      <p:sp>
        <p:nvSpPr>
          <p:cNvPr id="9" name="Textfeld 8"/>
          <p:cNvSpPr txBox="1"/>
          <p:nvPr/>
        </p:nvSpPr>
        <p:spPr>
          <a:xfrm>
            <a:off x="3275856" y="6021288"/>
            <a:ext cx="3387659" cy="584775"/>
          </a:xfrm>
          <a:prstGeom prst="rect">
            <a:avLst/>
          </a:prstGeom>
          <a:noFill/>
        </p:spPr>
        <p:txBody>
          <a:bodyPr wrap="none" rtlCol="0">
            <a:spAutoFit/>
          </a:bodyPr>
          <a:lstStyle/>
          <a:p>
            <a:r>
              <a:rPr lang="de-DE" sz="3200" dirty="0"/>
              <a:t>19. Jahr = 586 v. Chr.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3568" y="404664"/>
            <a:ext cx="7772400" cy="1080120"/>
          </a:xfrm>
        </p:spPr>
        <p:txBody>
          <a:bodyPr/>
          <a:lstStyle/>
          <a:p>
            <a:pPr eaLnBrk="1" hangingPunct="1">
              <a:defRPr/>
            </a:pPr>
            <a:r>
              <a:rPr lang="de-DE" dirty="0">
                <a:solidFill>
                  <a:srgbClr val="FFC000"/>
                </a:solidFill>
              </a:rPr>
              <a:t>976 v. Chr.: Spaltung Israels</a:t>
            </a:r>
          </a:p>
        </p:txBody>
      </p:sp>
      <p:sp>
        <p:nvSpPr>
          <p:cNvPr id="148483" name="Rectangle 3"/>
          <p:cNvSpPr>
            <a:spLocks noGrp="1" noChangeArrowheads="1"/>
          </p:cNvSpPr>
          <p:nvPr>
            <p:ph sz="half" idx="1"/>
          </p:nvPr>
        </p:nvSpPr>
        <p:spPr>
          <a:xfrm>
            <a:off x="323528" y="1981200"/>
            <a:ext cx="4753297" cy="4114800"/>
          </a:xfrm>
        </p:spPr>
        <p:txBody>
          <a:bodyPr/>
          <a:lstStyle/>
          <a:p>
            <a:pPr eaLnBrk="1" hangingPunct="1">
              <a:defRPr/>
            </a:pPr>
            <a:r>
              <a:rPr lang="de-DE" dirty="0"/>
              <a:t>Das Königtum in Israel / </a:t>
            </a:r>
            <a:r>
              <a:rPr lang="de-DE" dirty="0" err="1"/>
              <a:t>Juda</a:t>
            </a:r>
            <a:r>
              <a:rPr lang="de-DE" dirty="0"/>
              <a:t> dauerte ab der Spaltung 390 Jahre (Chronika, Könige, 	 </a:t>
            </a:r>
            <a:r>
              <a:rPr lang="de-DE" dirty="0" err="1"/>
              <a:t>Hes</a:t>
            </a:r>
            <a:r>
              <a:rPr lang="de-DE" dirty="0"/>
              <a:t> 4,4-5)</a:t>
            </a:r>
          </a:p>
          <a:p>
            <a:pPr eaLnBrk="1" hangingPunct="1">
              <a:defRPr/>
            </a:pPr>
            <a:r>
              <a:rPr lang="de-DE" dirty="0">
                <a:solidFill>
                  <a:srgbClr val="00FF00"/>
                </a:solidFill>
              </a:rPr>
              <a:t>976 – 390 = 586 </a:t>
            </a:r>
          </a:p>
          <a:p>
            <a:pPr eaLnBrk="1" hangingPunct="1">
              <a:defRPr/>
            </a:pPr>
            <a:r>
              <a:rPr lang="de-DE" dirty="0"/>
              <a:t>Nordreich der 10 Stämme („Israel“)</a:t>
            </a:r>
          </a:p>
          <a:p>
            <a:pPr eaLnBrk="1" hangingPunct="1">
              <a:defRPr/>
            </a:pPr>
            <a:r>
              <a:rPr lang="de-DE" dirty="0" err="1"/>
              <a:t>Südreich</a:t>
            </a:r>
            <a:r>
              <a:rPr lang="de-DE" dirty="0"/>
              <a:t> der zwei Stämme („</a:t>
            </a:r>
            <a:r>
              <a:rPr lang="de-DE" dirty="0" err="1"/>
              <a:t>Juda</a:t>
            </a:r>
            <a:r>
              <a:rPr lang="de-DE" dirty="0"/>
              <a:t>“)</a:t>
            </a:r>
          </a:p>
        </p:txBody>
      </p:sp>
      <p:pic>
        <p:nvPicPr>
          <p:cNvPr id="28676" name="Picture 5"/>
          <p:cNvPicPr>
            <a:picLocks noChangeAspect="1" noChangeArrowheads="1"/>
          </p:cNvPicPr>
          <p:nvPr/>
        </p:nvPicPr>
        <p:blipFill>
          <a:blip r:embed="rId2" cstate="print"/>
          <a:srcRect/>
          <a:stretch>
            <a:fillRect/>
          </a:stretch>
        </p:blipFill>
        <p:spPr bwMode="auto">
          <a:xfrm>
            <a:off x="5072063" y="2143125"/>
            <a:ext cx="3690937" cy="4378325"/>
          </a:xfrm>
          <a:prstGeom prst="rect">
            <a:avLst/>
          </a:prstGeom>
          <a:noFill/>
          <a:ln w="9525">
            <a:noFill/>
            <a:miter lim="800000"/>
            <a:headEnd/>
            <a:tailEnd/>
          </a:ln>
        </p:spPr>
      </p:pic>
      <p:sp>
        <p:nvSpPr>
          <p:cNvPr id="28677" name="Textfeld 8"/>
          <p:cNvSpPr txBox="1">
            <a:spLocks noChangeArrowheads="1"/>
          </p:cNvSpPr>
          <p:nvPr/>
        </p:nvSpPr>
        <p:spPr bwMode="auto">
          <a:xfrm>
            <a:off x="8215313" y="1785938"/>
            <a:ext cx="327025" cy="246062"/>
          </a:xfrm>
          <a:prstGeom prst="rect">
            <a:avLst/>
          </a:prstGeom>
          <a:noFill/>
          <a:ln w="9525">
            <a:noFill/>
            <a:miter lim="800000"/>
            <a:headEnd/>
            <a:tailEnd/>
          </a:ln>
        </p:spPr>
        <p:txBody>
          <a:bodyPr wrap="none">
            <a:spAutoFit/>
          </a:bodyPr>
          <a:lstStyle/>
          <a:p>
            <a:r>
              <a:rPr lang="de-DE" sz="1000"/>
              <a:t>FB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67544" y="0"/>
            <a:ext cx="8229600" cy="1143000"/>
          </a:xfrm>
        </p:spPr>
        <p:txBody>
          <a:bodyPr/>
          <a:lstStyle/>
          <a:p>
            <a:pPr eaLnBrk="1" hangingPunct="1">
              <a:defRPr/>
            </a:pPr>
            <a:r>
              <a:rPr lang="de-DE" sz="4800" b="1" dirty="0">
                <a:solidFill>
                  <a:srgbClr val="FFC000"/>
                </a:solidFill>
                <a:effectLst>
                  <a:outerShdw blurRad="38100" dist="38100" dir="2700000" algn="tl">
                    <a:srgbClr val="000000"/>
                  </a:outerShdw>
                </a:effectLst>
              </a:rPr>
              <a:t>Abfall der 10 Stämme</a:t>
            </a:r>
          </a:p>
        </p:txBody>
      </p:sp>
      <p:sp>
        <p:nvSpPr>
          <p:cNvPr id="59395" name="Rectangle 10"/>
          <p:cNvSpPr>
            <a:spLocks noGrp="1" noChangeArrowheads="1"/>
          </p:cNvSpPr>
          <p:nvPr>
            <p:ph type="body" sz="half" idx="1"/>
          </p:nvPr>
        </p:nvSpPr>
        <p:spPr>
          <a:xfrm>
            <a:off x="179390" y="1341437"/>
            <a:ext cx="4537075" cy="4525963"/>
          </a:xfrm>
        </p:spPr>
        <p:txBody>
          <a:bodyPr/>
          <a:lstStyle/>
          <a:p>
            <a:pPr eaLnBrk="1" hangingPunct="1">
              <a:lnSpc>
                <a:spcPct val="80000"/>
              </a:lnSpc>
              <a:buFontTx/>
              <a:buNone/>
            </a:pPr>
            <a:r>
              <a:rPr lang="de-DE" sz="1600" b="1" dirty="0"/>
              <a:t>1. </a:t>
            </a:r>
            <a:r>
              <a:rPr lang="de-DE" sz="1600" b="1" dirty="0" err="1"/>
              <a:t>Jerobeam</a:t>
            </a:r>
            <a:r>
              <a:rPr lang="de-DE" sz="1600" b="1" dirty="0"/>
              <a:t> I.	975 – 954 </a:t>
            </a:r>
          </a:p>
          <a:p>
            <a:pPr eaLnBrk="1" hangingPunct="1">
              <a:lnSpc>
                <a:spcPct val="80000"/>
              </a:lnSpc>
              <a:buFontTx/>
              <a:buNone/>
            </a:pPr>
            <a:r>
              <a:rPr lang="de-DE" sz="1600" b="1" dirty="0"/>
              <a:t>2. </a:t>
            </a:r>
            <a:r>
              <a:rPr lang="de-DE" sz="1600" b="1" dirty="0" err="1"/>
              <a:t>Nadab</a:t>
            </a:r>
            <a:r>
              <a:rPr lang="de-DE" sz="1600" b="1" dirty="0"/>
              <a:t>		954 – 953 	</a:t>
            </a:r>
          </a:p>
          <a:p>
            <a:pPr eaLnBrk="1" hangingPunct="1">
              <a:lnSpc>
                <a:spcPct val="80000"/>
              </a:lnSpc>
              <a:buFontTx/>
              <a:buNone/>
            </a:pPr>
            <a:r>
              <a:rPr lang="de-DE" sz="1600" b="1" dirty="0"/>
              <a:t>3. </a:t>
            </a:r>
            <a:r>
              <a:rPr lang="de-DE" sz="1600" b="1" dirty="0" err="1"/>
              <a:t>Baesha</a:t>
            </a:r>
            <a:r>
              <a:rPr lang="de-DE" sz="1600" b="1" dirty="0"/>
              <a:t>		953 – 930 </a:t>
            </a:r>
          </a:p>
          <a:p>
            <a:pPr eaLnBrk="1" hangingPunct="1">
              <a:lnSpc>
                <a:spcPct val="80000"/>
              </a:lnSpc>
              <a:buFontTx/>
              <a:buNone/>
            </a:pPr>
            <a:r>
              <a:rPr lang="de-DE" sz="1600" b="1" dirty="0"/>
              <a:t>4. Ela		930 – 929 </a:t>
            </a:r>
          </a:p>
          <a:p>
            <a:pPr eaLnBrk="1" hangingPunct="1">
              <a:lnSpc>
                <a:spcPct val="80000"/>
              </a:lnSpc>
              <a:buFontTx/>
              <a:buNone/>
            </a:pPr>
            <a:r>
              <a:rPr lang="de-DE" sz="1600" b="1" dirty="0"/>
              <a:t>5. </a:t>
            </a:r>
            <a:r>
              <a:rPr lang="de-DE" sz="1600" b="1" dirty="0" err="1"/>
              <a:t>Simri</a:t>
            </a:r>
            <a:r>
              <a:rPr lang="de-DE" sz="1600" b="1" dirty="0"/>
              <a:t>		929 </a:t>
            </a:r>
          </a:p>
          <a:p>
            <a:pPr eaLnBrk="1" hangingPunct="1">
              <a:lnSpc>
                <a:spcPct val="80000"/>
              </a:lnSpc>
              <a:buFontTx/>
              <a:buNone/>
            </a:pPr>
            <a:r>
              <a:rPr lang="de-DE" sz="1600" b="1" dirty="0"/>
              <a:t>6. </a:t>
            </a:r>
            <a:r>
              <a:rPr lang="de-DE" sz="1600" b="1" dirty="0" err="1"/>
              <a:t>Omri</a:t>
            </a:r>
            <a:r>
              <a:rPr lang="de-DE" sz="1600" b="1" dirty="0"/>
              <a:t>		929 – 918 </a:t>
            </a:r>
          </a:p>
          <a:p>
            <a:pPr eaLnBrk="1" hangingPunct="1">
              <a:lnSpc>
                <a:spcPct val="80000"/>
              </a:lnSpc>
              <a:buFontTx/>
              <a:buNone/>
            </a:pPr>
            <a:r>
              <a:rPr lang="de-DE" sz="1600" b="1" dirty="0"/>
              <a:t>7. Ahab		918 – 897  </a:t>
            </a:r>
          </a:p>
          <a:p>
            <a:pPr eaLnBrk="1" hangingPunct="1">
              <a:lnSpc>
                <a:spcPct val="80000"/>
              </a:lnSpc>
              <a:buFontTx/>
              <a:buNone/>
            </a:pPr>
            <a:r>
              <a:rPr lang="de-DE" sz="1600" b="1" dirty="0"/>
              <a:t>8. </a:t>
            </a:r>
            <a:r>
              <a:rPr lang="de-DE" sz="1600" b="1" dirty="0" err="1"/>
              <a:t>Ahasia</a:t>
            </a:r>
            <a:r>
              <a:rPr lang="de-DE" sz="1600" b="1" dirty="0"/>
              <a:t>		898 – 897 </a:t>
            </a:r>
          </a:p>
          <a:p>
            <a:pPr eaLnBrk="1" hangingPunct="1">
              <a:lnSpc>
                <a:spcPct val="80000"/>
              </a:lnSpc>
              <a:buFontTx/>
              <a:buNone/>
            </a:pPr>
            <a:r>
              <a:rPr lang="en-GB" sz="1600" b="1" dirty="0"/>
              <a:t>9.  </a:t>
            </a:r>
            <a:r>
              <a:rPr lang="en-GB" sz="1600" b="1" dirty="0" err="1"/>
              <a:t>Joram</a:t>
            </a:r>
            <a:r>
              <a:rPr lang="en-GB" sz="1600" b="1" dirty="0"/>
              <a:t>		897 – 886</a:t>
            </a:r>
          </a:p>
          <a:p>
            <a:pPr eaLnBrk="1" hangingPunct="1">
              <a:lnSpc>
                <a:spcPct val="80000"/>
              </a:lnSpc>
              <a:buFontTx/>
              <a:buNone/>
            </a:pPr>
            <a:r>
              <a:rPr lang="en-GB" sz="1600" b="1" dirty="0"/>
              <a:t>10. Jehu		886 – 858 </a:t>
            </a:r>
          </a:p>
          <a:p>
            <a:pPr eaLnBrk="1" hangingPunct="1">
              <a:lnSpc>
                <a:spcPct val="80000"/>
              </a:lnSpc>
              <a:buFontTx/>
              <a:buNone/>
            </a:pPr>
            <a:r>
              <a:rPr lang="en-GB" sz="1600" b="1" dirty="0"/>
              <a:t>11. </a:t>
            </a:r>
            <a:r>
              <a:rPr lang="en-GB" sz="1600" b="1" dirty="0" err="1"/>
              <a:t>Joahas</a:t>
            </a:r>
            <a:r>
              <a:rPr lang="en-GB" sz="1600" b="1" dirty="0"/>
              <a:t>		857 – 841</a:t>
            </a:r>
          </a:p>
          <a:p>
            <a:pPr eaLnBrk="1" hangingPunct="1">
              <a:lnSpc>
                <a:spcPct val="80000"/>
              </a:lnSpc>
              <a:buFontTx/>
              <a:buNone/>
            </a:pPr>
            <a:r>
              <a:rPr lang="en-GB" sz="1600" b="1" dirty="0"/>
              <a:t>12. </a:t>
            </a:r>
            <a:r>
              <a:rPr lang="en-GB" sz="1600" b="1" dirty="0" err="1"/>
              <a:t>Joas</a:t>
            </a:r>
            <a:r>
              <a:rPr lang="en-GB" sz="1600" b="1" dirty="0"/>
              <a:t>		840 – 825</a:t>
            </a:r>
          </a:p>
          <a:p>
            <a:pPr eaLnBrk="1" hangingPunct="1">
              <a:lnSpc>
                <a:spcPct val="80000"/>
              </a:lnSpc>
              <a:buFontTx/>
              <a:buNone/>
            </a:pPr>
            <a:r>
              <a:rPr lang="en-GB" sz="1600" b="1" dirty="0"/>
              <a:t>13. </a:t>
            </a:r>
            <a:r>
              <a:rPr lang="en-GB" sz="1600" b="1" dirty="0" err="1"/>
              <a:t>Jerobeam</a:t>
            </a:r>
            <a:r>
              <a:rPr lang="en-GB" sz="1600" b="1" dirty="0"/>
              <a:t> II.	</a:t>
            </a:r>
            <a:r>
              <a:rPr lang="de-DE" sz="1600" b="1" dirty="0"/>
              <a:t>825 – 785</a:t>
            </a:r>
          </a:p>
          <a:p>
            <a:pPr eaLnBrk="1" hangingPunct="1">
              <a:lnSpc>
                <a:spcPct val="80000"/>
              </a:lnSpc>
              <a:buFontTx/>
              <a:buNone/>
            </a:pPr>
            <a:r>
              <a:rPr lang="de-DE" sz="1600" b="1" dirty="0" err="1"/>
              <a:t>Interregnum</a:t>
            </a:r>
            <a:r>
              <a:rPr lang="de-DE" sz="1600" b="1" dirty="0"/>
              <a:t>	784 – 773 </a:t>
            </a:r>
          </a:p>
          <a:p>
            <a:pPr eaLnBrk="1" hangingPunct="1">
              <a:lnSpc>
                <a:spcPct val="80000"/>
              </a:lnSpc>
              <a:buFontTx/>
              <a:buNone/>
            </a:pPr>
            <a:r>
              <a:rPr lang="de-DE" sz="1600" b="1" dirty="0"/>
              <a:t>14. </a:t>
            </a:r>
            <a:r>
              <a:rPr lang="de-DE" sz="1600" b="1" dirty="0" err="1"/>
              <a:t>Sekaria</a:t>
            </a:r>
            <a:r>
              <a:rPr lang="de-DE" sz="1600" b="1" dirty="0"/>
              <a:t>		773</a:t>
            </a:r>
          </a:p>
          <a:p>
            <a:pPr eaLnBrk="1" hangingPunct="1">
              <a:lnSpc>
                <a:spcPct val="80000"/>
              </a:lnSpc>
              <a:buFontTx/>
              <a:buNone/>
            </a:pPr>
            <a:r>
              <a:rPr lang="de-DE" sz="1600" b="1" dirty="0"/>
              <a:t>15. </a:t>
            </a:r>
            <a:r>
              <a:rPr lang="de-DE" sz="1600" b="1" dirty="0" err="1"/>
              <a:t>Shallum</a:t>
            </a:r>
            <a:r>
              <a:rPr lang="de-DE" sz="1600" b="1" dirty="0"/>
              <a:t>	772</a:t>
            </a:r>
          </a:p>
          <a:p>
            <a:pPr eaLnBrk="1" hangingPunct="1">
              <a:lnSpc>
                <a:spcPct val="80000"/>
              </a:lnSpc>
              <a:buFontTx/>
              <a:buNone/>
            </a:pPr>
            <a:r>
              <a:rPr lang="de-DE" sz="1600" b="1" dirty="0"/>
              <a:t>16. Menachem	772 – 762 </a:t>
            </a:r>
          </a:p>
          <a:p>
            <a:pPr eaLnBrk="1" hangingPunct="1">
              <a:lnSpc>
                <a:spcPct val="80000"/>
              </a:lnSpc>
              <a:buFontTx/>
              <a:buNone/>
            </a:pPr>
            <a:r>
              <a:rPr lang="de-DE" sz="1600" b="1" dirty="0"/>
              <a:t>17. </a:t>
            </a:r>
            <a:r>
              <a:rPr lang="de-DE" sz="1600" b="1" dirty="0" err="1"/>
              <a:t>Pekachja</a:t>
            </a:r>
            <a:r>
              <a:rPr lang="de-DE" sz="1600" b="1" dirty="0"/>
              <a:t>	761 – 760</a:t>
            </a:r>
          </a:p>
          <a:p>
            <a:pPr eaLnBrk="1" hangingPunct="1">
              <a:lnSpc>
                <a:spcPct val="80000"/>
              </a:lnSpc>
              <a:buFontTx/>
              <a:buNone/>
            </a:pPr>
            <a:r>
              <a:rPr lang="de-DE" sz="1600" b="1" dirty="0"/>
              <a:t>18. </a:t>
            </a:r>
            <a:r>
              <a:rPr lang="de-DE" sz="1600" b="1" dirty="0" err="1"/>
              <a:t>Pekach</a:t>
            </a:r>
            <a:r>
              <a:rPr lang="de-DE" sz="1600" b="1" dirty="0"/>
              <a:t>		759 – 740</a:t>
            </a:r>
          </a:p>
          <a:p>
            <a:pPr eaLnBrk="1" hangingPunct="1">
              <a:lnSpc>
                <a:spcPct val="80000"/>
              </a:lnSpc>
              <a:buFontTx/>
              <a:buNone/>
            </a:pPr>
            <a:r>
              <a:rPr lang="de-DE" sz="1600" b="1" dirty="0" err="1"/>
              <a:t>Interregnum</a:t>
            </a:r>
            <a:r>
              <a:rPr lang="de-DE" sz="1600" b="1" dirty="0"/>
              <a:t>	739 – 731 </a:t>
            </a:r>
          </a:p>
          <a:p>
            <a:pPr eaLnBrk="1" hangingPunct="1">
              <a:lnSpc>
                <a:spcPct val="80000"/>
              </a:lnSpc>
              <a:buFontTx/>
              <a:buNone/>
            </a:pPr>
            <a:r>
              <a:rPr lang="de-DE" sz="1600" b="1" dirty="0"/>
              <a:t>19. </a:t>
            </a:r>
            <a:r>
              <a:rPr lang="de-DE" sz="1600" b="1" dirty="0" err="1"/>
              <a:t>Hosea</a:t>
            </a:r>
            <a:r>
              <a:rPr lang="de-DE" sz="1600" b="1" dirty="0"/>
              <a:t>		731 – 722/721 </a:t>
            </a:r>
          </a:p>
          <a:p>
            <a:pPr eaLnBrk="1" hangingPunct="1">
              <a:lnSpc>
                <a:spcPct val="80000"/>
              </a:lnSpc>
            </a:pPr>
            <a:endParaRPr lang="de-DE" sz="1600" b="1" dirty="0"/>
          </a:p>
        </p:txBody>
      </p:sp>
      <p:pic>
        <p:nvPicPr>
          <p:cNvPr id="59397" name="Picture 11" descr="DSCN4288"/>
          <p:cNvPicPr>
            <a:picLocks noGrp="1" noChangeAspect="1" noChangeArrowheads="1"/>
          </p:cNvPicPr>
          <p:nvPr>
            <p:ph sz="half" idx="2"/>
          </p:nvPr>
        </p:nvPicPr>
        <p:blipFill>
          <a:blip r:embed="rId2" cstate="print"/>
          <a:srcRect/>
          <a:stretch>
            <a:fillRect/>
          </a:stretch>
        </p:blipFill>
        <p:spPr>
          <a:xfrm>
            <a:off x="4716463" y="1412875"/>
            <a:ext cx="4038600" cy="3028951"/>
          </a:xfrm>
          <a:noFill/>
        </p:spPr>
      </p:pic>
      <p:sp>
        <p:nvSpPr>
          <p:cNvPr id="59398" name="Text Box 13"/>
          <p:cNvSpPr txBox="1">
            <a:spLocks noChangeArrowheads="1"/>
          </p:cNvSpPr>
          <p:nvPr/>
        </p:nvSpPr>
        <p:spPr bwMode="auto">
          <a:xfrm>
            <a:off x="4716465" y="4437063"/>
            <a:ext cx="4105275" cy="369332"/>
          </a:xfrm>
          <a:prstGeom prst="rect">
            <a:avLst/>
          </a:prstGeom>
          <a:noFill/>
          <a:ln w="9525">
            <a:noFill/>
            <a:miter lim="800000"/>
            <a:headEnd/>
            <a:tailEnd/>
          </a:ln>
        </p:spPr>
        <p:txBody>
          <a:bodyPr>
            <a:spAutoFit/>
          </a:bodyPr>
          <a:lstStyle/>
          <a:p>
            <a:pPr>
              <a:spcBef>
                <a:spcPct val="50000"/>
              </a:spcBef>
            </a:pPr>
            <a:r>
              <a:rPr lang="de-CH" dirty="0"/>
              <a:t>Höhenheiligtum </a:t>
            </a:r>
            <a:r>
              <a:rPr lang="de-CH" dirty="0" err="1"/>
              <a:t>Jerobeams</a:t>
            </a:r>
            <a:r>
              <a:rPr lang="de-CH" dirty="0"/>
              <a:t> I. </a:t>
            </a:r>
            <a:r>
              <a:rPr lang="de-CH" dirty="0">
                <a:solidFill>
                  <a:schemeClr val="bg1"/>
                </a:solidFill>
              </a:rPr>
              <a:t>in </a:t>
            </a:r>
            <a:r>
              <a:rPr lang="de-CH" dirty="0"/>
              <a:t>Dan</a:t>
            </a:r>
            <a:endParaRPr lang="de-DE" dirty="0"/>
          </a:p>
        </p:txBody>
      </p:sp>
      <p:sp>
        <p:nvSpPr>
          <p:cNvPr id="59399" name="Text Box 14"/>
          <p:cNvSpPr txBox="1">
            <a:spLocks noChangeArrowheads="1"/>
          </p:cNvSpPr>
          <p:nvPr/>
        </p:nvSpPr>
        <p:spPr bwMode="auto">
          <a:xfrm>
            <a:off x="8388351" y="1196976"/>
            <a:ext cx="292068" cy="215444"/>
          </a:xfrm>
          <a:prstGeom prst="rect">
            <a:avLst/>
          </a:prstGeom>
          <a:noFill/>
          <a:ln w="9525">
            <a:noFill/>
            <a:miter lim="800000"/>
            <a:headEnd/>
            <a:tailEnd/>
          </a:ln>
        </p:spPr>
        <p:txBody>
          <a:bodyPr wrap="none">
            <a:spAutoFit/>
          </a:bodyPr>
          <a:lstStyle/>
          <a:p>
            <a:r>
              <a:rPr lang="de-CH" sz="800">
                <a:solidFill>
                  <a:schemeClr val="bg1"/>
                </a:solidFill>
              </a:rPr>
              <a:t>RL</a:t>
            </a:r>
            <a:endParaRPr lang="de-DE" sz="800">
              <a:solidFill>
                <a:schemeClr val="bg1"/>
              </a:solidFill>
            </a:endParaRPr>
          </a:p>
        </p:txBody>
      </p:sp>
      <p:sp>
        <p:nvSpPr>
          <p:cNvPr id="7" name="Textfeld 6"/>
          <p:cNvSpPr txBox="1">
            <a:spLocks noChangeArrowheads="1"/>
          </p:cNvSpPr>
          <p:nvPr/>
        </p:nvSpPr>
        <p:spPr bwMode="auto">
          <a:xfrm>
            <a:off x="8316416" y="1124744"/>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67544" y="0"/>
            <a:ext cx="8229600" cy="1143000"/>
          </a:xfrm>
        </p:spPr>
        <p:txBody>
          <a:bodyPr/>
          <a:lstStyle/>
          <a:p>
            <a:pPr eaLnBrk="1" hangingPunct="1">
              <a:defRPr/>
            </a:pPr>
            <a:r>
              <a:rPr lang="de-DE" sz="4800" b="1" dirty="0">
                <a:solidFill>
                  <a:srgbClr val="FFC000"/>
                </a:solidFill>
                <a:effectLst>
                  <a:outerShdw blurRad="38100" dist="38100" dir="2700000" algn="tl">
                    <a:srgbClr val="000000"/>
                  </a:outerShdw>
                </a:effectLst>
              </a:rPr>
              <a:t>Abfall der 2 Stämme</a:t>
            </a:r>
          </a:p>
        </p:txBody>
      </p:sp>
      <p:sp>
        <p:nvSpPr>
          <p:cNvPr id="60419" name="Rectangle 3"/>
          <p:cNvSpPr>
            <a:spLocks noGrp="1" noChangeArrowheads="1"/>
          </p:cNvSpPr>
          <p:nvPr>
            <p:ph type="body" sz="half" idx="1"/>
          </p:nvPr>
        </p:nvSpPr>
        <p:spPr>
          <a:xfrm>
            <a:off x="179390" y="1341437"/>
            <a:ext cx="4537075" cy="4525963"/>
          </a:xfrm>
        </p:spPr>
        <p:txBody>
          <a:bodyPr/>
          <a:lstStyle/>
          <a:p>
            <a:pPr eaLnBrk="1" hangingPunct="1">
              <a:lnSpc>
                <a:spcPct val="80000"/>
              </a:lnSpc>
              <a:buFontTx/>
              <a:buNone/>
            </a:pPr>
            <a:r>
              <a:rPr lang="en-GB" sz="1600" b="1" dirty="0"/>
              <a:t>1. </a:t>
            </a:r>
            <a:r>
              <a:rPr lang="en-GB" sz="1600" b="1" dirty="0" err="1"/>
              <a:t>Rehabeam</a:t>
            </a:r>
            <a:r>
              <a:rPr lang="en-GB" sz="1600" b="1" dirty="0"/>
              <a:t> 	976 – 959  </a:t>
            </a:r>
          </a:p>
          <a:p>
            <a:pPr eaLnBrk="1" hangingPunct="1">
              <a:lnSpc>
                <a:spcPct val="80000"/>
              </a:lnSpc>
              <a:buFontTx/>
              <a:buNone/>
            </a:pPr>
            <a:r>
              <a:rPr lang="en-GB" sz="1600" b="1" dirty="0"/>
              <a:t>2. </a:t>
            </a:r>
            <a:r>
              <a:rPr lang="en-GB" sz="1600" b="1" dirty="0" err="1"/>
              <a:t>Abijam</a:t>
            </a:r>
            <a:r>
              <a:rPr lang="en-GB" sz="1600" b="1" dirty="0"/>
              <a:t>		958 – 956 </a:t>
            </a:r>
          </a:p>
          <a:p>
            <a:pPr eaLnBrk="1" hangingPunct="1">
              <a:lnSpc>
                <a:spcPct val="80000"/>
              </a:lnSpc>
              <a:buFontTx/>
              <a:buNone/>
            </a:pPr>
            <a:r>
              <a:rPr lang="en-GB" sz="1600" b="1" dirty="0"/>
              <a:t>3. </a:t>
            </a:r>
            <a:r>
              <a:rPr lang="en-GB" sz="1600" b="1" dirty="0" err="1">
                <a:solidFill>
                  <a:srgbClr val="66FF33"/>
                </a:solidFill>
              </a:rPr>
              <a:t>Asa</a:t>
            </a:r>
            <a:r>
              <a:rPr lang="en-GB" sz="1600" b="1" dirty="0"/>
              <a:t>		956 – 915 </a:t>
            </a:r>
          </a:p>
          <a:p>
            <a:pPr eaLnBrk="1" hangingPunct="1">
              <a:lnSpc>
                <a:spcPct val="80000"/>
              </a:lnSpc>
              <a:buFontTx/>
              <a:buNone/>
            </a:pPr>
            <a:r>
              <a:rPr lang="en-GB" sz="1600" b="1" dirty="0"/>
              <a:t>4. </a:t>
            </a:r>
            <a:r>
              <a:rPr lang="en-GB" sz="1600" b="1" dirty="0" err="1">
                <a:solidFill>
                  <a:srgbClr val="66FF33"/>
                </a:solidFill>
              </a:rPr>
              <a:t>Josaphat</a:t>
            </a:r>
            <a:r>
              <a:rPr lang="en-GB" sz="1600" b="1" dirty="0">
                <a:solidFill>
                  <a:srgbClr val="66FF33"/>
                </a:solidFill>
              </a:rPr>
              <a:t>	</a:t>
            </a:r>
            <a:r>
              <a:rPr lang="en-GB" sz="1600" b="1" dirty="0"/>
              <a:t>	915 – 890 </a:t>
            </a:r>
          </a:p>
          <a:p>
            <a:pPr eaLnBrk="1" hangingPunct="1">
              <a:lnSpc>
                <a:spcPct val="80000"/>
              </a:lnSpc>
              <a:buFontTx/>
              <a:buNone/>
            </a:pPr>
            <a:r>
              <a:rPr lang="en-GB" sz="1600" b="1" dirty="0"/>
              <a:t>5. </a:t>
            </a:r>
            <a:r>
              <a:rPr lang="en-GB" sz="1600" b="1" dirty="0" err="1"/>
              <a:t>Joram</a:t>
            </a:r>
            <a:r>
              <a:rPr lang="en-GB" sz="1600" b="1" dirty="0"/>
              <a:t>		889 – 887</a:t>
            </a:r>
          </a:p>
          <a:p>
            <a:pPr eaLnBrk="1" hangingPunct="1">
              <a:lnSpc>
                <a:spcPct val="80000"/>
              </a:lnSpc>
              <a:buFontTx/>
              <a:buNone/>
            </a:pPr>
            <a:r>
              <a:rPr lang="en-GB" sz="1600" b="1" dirty="0"/>
              <a:t>6. </a:t>
            </a:r>
            <a:r>
              <a:rPr lang="en-GB" sz="1600" b="1" dirty="0" err="1"/>
              <a:t>Ahasia</a:t>
            </a:r>
            <a:r>
              <a:rPr lang="en-GB" sz="1600" b="1" dirty="0"/>
              <a:t>		886</a:t>
            </a:r>
          </a:p>
          <a:p>
            <a:pPr eaLnBrk="1" hangingPunct="1">
              <a:lnSpc>
                <a:spcPct val="80000"/>
              </a:lnSpc>
              <a:buFontTx/>
              <a:buNone/>
            </a:pPr>
            <a:r>
              <a:rPr lang="it-IT" sz="1600" b="1" dirty="0"/>
              <a:t>7. </a:t>
            </a:r>
            <a:r>
              <a:rPr lang="it-IT" sz="1600" b="1" dirty="0" err="1"/>
              <a:t>Athalia</a:t>
            </a:r>
            <a:r>
              <a:rPr lang="it-IT" sz="1600" b="1" dirty="0"/>
              <a:t>		885 – 879</a:t>
            </a:r>
          </a:p>
          <a:p>
            <a:pPr eaLnBrk="1" hangingPunct="1">
              <a:lnSpc>
                <a:spcPct val="80000"/>
              </a:lnSpc>
              <a:buFontTx/>
              <a:buNone/>
            </a:pPr>
            <a:r>
              <a:rPr lang="it-IT" sz="1600" b="1" dirty="0"/>
              <a:t>8. </a:t>
            </a:r>
            <a:r>
              <a:rPr lang="it-IT" sz="1600" b="1" dirty="0" err="1">
                <a:solidFill>
                  <a:srgbClr val="66FF33"/>
                </a:solidFill>
              </a:rPr>
              <a:t>Joas</a:t>
            </a:r>
            <a:r>
              <a:rPr lang="it-IT" sz="1600" b="1" dirty="0"/>
              <a:t>		879 – 840 </a:t>
            </a:r>
          </a:p>
          <a:p>
            <a:pPr eaLnBrk="1" hangingPunct="1">
              <a:lnSpc>
                <a:spcPct val="80000"/>
              </a:lnSpc>
              <a:buFontTx/>
              <a:buNone/>
            </a:pPr>
            <a:r>
              <a:rPr lang="it-IT" sz="1600" b="1" dirty="0"/>
              <a:t>9. </a:t>
            </a:r>
            <a:r>
              <a:rPr lang="it-IT" sz="1600" b="1" dirty="0" err="1">
                <a:solidFill>
                  <a:srgbClr val="66FF33"/>
                </a:solidFill>
              </a:rPr>
              <a:t>Amazia</a:t>
            </a:r>
            <a:r>
              <a:rPr lang="it-IT" sz="1600" b="1" dirty="0"/>
              <a:t>		839 – 811 </a:t>
            </a:r>
          </a:p>
          <a:p>
            <a:pPr eaLnBrk="1" hangingPunct="1">
              <a:lnSpc>
                <a:spcPct val="80000"/>
              </a:lnSpc>
              <a:buFontTx/>
              <a:buNone/>
            </a:pPr>
            <a:r>
              <a:rPr lang="it-IT" sz="1600" b="1" dirty="0"/>
              <a:t>10. </a:t>
            </a:r>
            <a:r>
              <a:rPr lang="it-IT" sz="1600" b="1" dirty="0" err="1">
                <a:solidFill>
                  <a:srgbClr val="66FF33"/>
                </a:solidFill>
              </a:rPr>
              <a:t>Ussia</a:t>
            </a:r>
            <a:r>
              <a:rPr lang="it-IT" sz="1600" b="1" dirty="0">
                <a:solidFill>
                  <a:srgbClr val="66FF33"/>
                </a:solidFill>
              </a:rPr>
              <a:t> (</a:t>
            </a:r>
            <a:r>
              <a:rPr lang="it-IT" sz="1600" b="1" dirty="0" err="1">
                <a:solidFill>
                  <a:srgbClr val="66FF33"/>
                </a:solidFill>
              </a:rPr>
              <a:t>Asaria</a:t>
            </a:r>
            <a:r>
              <a:rPr lang="it-IT" sz="1600" b="1" dirty="0">
                <a:solidFill>
                  <a:srgbClr val="66FF33"/>
                </a:solidFill>
              </a:rPr>
              <a:t>)</a:t>
            </a:r>
            <a:r>
              <a:rPr lang="it-IT" sz="1600" b="1" dirty="0"/>
              <a:t>	810 – 759 </a:t>
            </a:r>
          </a:p>
          <a:p>
            <a:pPr eaLnBrk="1" hangingPunct="1">
              <a:lnSpc>
                <a:spcPct val="80000"/>
              </a:lnSpc>
              <a:buFontTx/>
              <a:buNone/>
            </a:pPr>
            <a:r>
              <a:rPr lang="it-IT" sz="1600" b="1" dirty="0"/>
              <a:t>11. </a:t>
            </a:r>
            <a:r>
              <a:rPr lang="it-IT" sz="1600" b="1" dirty="0" err="1">
                <a:solidFill>
                  <a:srgbClr val="66FF33"/>
                </a:solidFill>
              </a:rPr>
              <a:t>Jotam</a:t>
            </a:r>
            <a:r>
              <a:rPr lang="it-IT" sz="1600" b="1" dirty="0"/>
              <a:t>		758 – 743 </a:t>
            </a:r>
            <a:endParaRPr lang="de-DE" sz="1600" b="1" dirty="0"/>
          </a:p>
          <a:p>
            <a:pPr eaLnBrk="1" hangingPunct="1">
              <a:lnSpc>
                <a:spcPct val="80000"/>
              </a:lnSpc>
              <a:buFontTx/>
              <a:buNone/>
            </a:pPr>
            <a:r>
              <a:rPr lang="de-DE" sz="1600" b="1" dirty="0"/>
              <a:t>12. </a:t>
            </a:r>
            <a:r>
              <a:rPr lang="de-DE" sz="1600" b="1" dirty="0" err="1"/>
              <a:t>Ahas</a:t>
            </a:r>
            <a:r>
              <a:rPr lang="de-DE" sz="1600" b="1" dirty="0"/>
              <a:t>		742 – 727 </a:t>
            </a:r>
            <a:endParaRPr lang="de-CH" sz="1600" b="1" dirty="0"/>
          </a:p>
          <a:p>
            <a:pPr eaLnBrk="1" hangingPunct="1">
              <a:lnSpc>
                <a:spcPct val="80000"/>
              </a:lnSpc>
              <a:buFontTx/>
              <a:buNone/>
            </a:pPr>
            <a:r>
              <a:rPr lang="de-DE" sz="1600" b="1" dirty="0"/>
              <a:t>13. </a:t>
            </a:r>
            <a:r>
              <a:rPr lang="de-DE" sz="1600" b="1" dirty="0" err="1">
                <a:solidFill>
                  <a:srgbClr val="66FF33"/>
                </a:solidFill>
              </a:rPr>
              <a:t>Hiskia</a:t>
            </a:r>
            <a:r>
              <a:rPr lang="de-DE" sz="1600" b="1" dirty="0"/>
              <a:t>		</a:t>
            </a:r>
            <a:r>
              <a:rPr lang="en-GB" sz="1600" b="1" dirty="0"/>
              <a:t>727 – 698 </a:t>
            </a:r>
          </a:p>
          <a:p>
            <a:pPr eaLnBrk="1" hangingPunct="1">
              <a:lnSpc>
                <a:spcPct val="80000"/>
              </a:lnSpc>
              <a:buFontTx/>
              <a:buNone/>
            </a:pPr>
            <a:r>
              <a:rPr lang="en-GB" sz="1600" b="1" dirty="0"/>
              <a:t>14. </a:t>
            </a:r>
            <a:r>
              <a:rPr lang="en-GB" sz="1600" b="1" dirty="0" err="1"/>
              <a:t>Manasse</a:t>
            </a:r>
            <a:r>
              <a:rPr lang="en-GB" sz="1600" b="1" dirty="0"/>
              <a:t>	697 – 643 </a:t>
            </a:r>
          </a:p>
          <a:p>
            <a:pPr eaLnBrk="1" hangingPunct="1">
              <a:lnSpc>
                <a:spcPct val="80000"/>
              </a:lnSpc>
              <a:buFontTx/>
              <a:buNone/>
            </a:pPr>
            <a:r>
              <a:rPr lang="en-GB" sz="1600" b="1" dirty="0"/>
              <a:t>15. </a:t>
            </a:r>
            <a:r>
              <a:rPr lang="en-GB" sz="1600" b="1" dirty="0" err="1"/>
              <a:t>Amon</a:t>
            </a:r>
            <a:r>
              <a:rPr lang="en-GB" sz="1600" b="1" dirty="0"/>
              <a:t>		642 – 641 </a:t>
            </a:r>
            <a:endParaRPr lang="de-DE" sz="1600" b="1" dirty="0"/>
          </a:p>
          <a:p>
            <a:pPr eaLnBrk="1" hangingPunct="1">
              <a:lnSpc>
                <a:spcPct val="80000"/>
              </a:lnSpc>
              <a:buFontTx/>
              <a:buNone/>
            </a:pPr>
            <a:r>
              <a:rPr lang="de-DE" sz="1600" b="1" dirty="0"/>
              <a:t>16. </a:t>
            </a:r>
            <a:r>
              <a:rPr lang="de-DE" sz="1600" b="1" dirty="0" err="1">
                <a:solidFill>
                  <a:srgbClr val="66FF33"/>
                </a:solidFill>
              </a:rPr>
              <a:t>Josia</a:t>
            </a:r>
            <a:r>
              <a:rPr lang="de-DE" sz="1600" b="1" dirty="0"/>
              <a:t>		641 – 610</a:t>
            </a:r>
          </a:p>
          <a:p>
            <a:pPr eaLnBrk="1" hangingPunct="1">
              <a:lnSpc>
                <a:spcPct val="80000"/>
              </a:lnSpc>
              <a:buFontTx/>
              <a:buNone/>
            </a:pPr>
            <a:r>
              <a:rPr lang="de-DE" sz="1600" b="1" dirty="0"/>
              <a:t>17. </a:t>
            </a:r>
            <a:r>
              <a:rPr lang="de-DE" sz="1600" b="1" dirty="0" err="1"/>
              <a:t>Joahas</a:t>
            </a:r>
            <a:r>
              <a:rPr lang="de-DE" sz="1600" b="1" dirty="0"/>
              <a:t>		609</a:t>
            </a:r>
          </a:p>
          <a:p>
            <a:pPr eaLnBrk="1" hangingPunct="1">
              <a:lnSpc>
                <a:spcPct val="80000"/>
              </a:lnSpc>
              <a:buFontTx/>
              <a:buNone/>
            </a:pPr>
            <a:r>
              <a:rPr lang="de-DE" sz="1600" b="1" dirty="0"/>
              <a:t>18. </a:t>
            </a:r>
            <a:r>
              <a:rPr lang="de-DE" sz="1600" b="1" dirty="0" err="1"/>
              <a:t>Jojakim</a:t>
            </a:r>
            <a:r>
              <a:rPr lang="de-DE" sz="1600" b="1" dirty="0"/>
              <a:t>		609 - 598</a:t>
            </a:r>
          </a:p>
          <a:p>
            <a:pPr eaLnBrk="1" hangingPunct="1">
              <a:lnSpc>
                <a:spcPct val="80000"/>
              </a:lnSpc>
              <a:buFontTx/>
              <a:buNone/>
            </a:pPr>
            <a:r>
              <a:rPr lang="de-DE" sz="1600" b="1" dirty="0"/>
              <a:t>19. </a:t>
            </a:r>
            <a:r>
              <a:rPr lang="de-DE" sz="1600" b="1" dirty="0" err="1"/>
              <a:t>Jojachin</a:t>
            </a:r>
            <a:r>
              <a:rPr lang="de-DE" sz="1600" b="1" dirty="0"/>
              <a:t> 	598/597</a:t>
            </a:r>
          </a:p>
          <a:p>
            <a:pPr eaLnBrk="1" hangingPunct="1">
              <a:lnSpc>
                <a:spcPct val="80000"/>
              </a:lnSpc>
              <a:buFontTx/>
              <a:buNone/>
            </a:pPr>
            <a:r>
              <a:rPr lang="de-DE" sz="1600" b="1" dirty="0"/>
              <a:t>20. </a:t>
            </a:r>
            <a:r>
              <a:rPr lang="de-DE" sz="1600" b="1" dirty="0" err="1"/>
              <a:t>Zedekia</a:t>
            </a:r>
            <a:r>
              <a:rPr lang="de-DE" sz="1600" b="1" dirty="0"/>
              <a:t>		597 - 586</a:t>
            </a:r>
          </a:p>
        </p:txBody>
      </p:sp>
      <p:pic>
        <p:nvPicPr>
          <p:cNvPr id="60421" name="Picture 5" descr="DSCN4288"/>
          <p:cNvPicPr>
            <a:picLocks noGrp="1" noChangeAspect="1" noChangeArrowheads="1"/>
          </p:cNvPicPr>
          <p:nvPr>
            <p:ph sz="half" idx="2"/>
          </p:nvPr>
        </p:nvPicPr>
        <p:blipFill>
          <a:blip r:embed="rId2" cstate="print"/>
          <a:srcRect/>
          <a:stretch>
            <a:fillRect/>
          </a:stretch>
        </p:blipFill>
        <p:spPr>
          <a:xfrm>
            <a:off x="4716463" y="1412875"/>
            <a:ext cx="4038600" cy="3028951"/>
          </a:xfrm>
          <a:noFill/>
        </p:spPr>
      </p:pic>
      <p:sp>
        <p:nvSpPr>
          <p:cNvPr id="60422" name="Text Box 7"/>
          <p:cNvSpPr txBox="1">
            <a:spLocks noChangeArrowheads="1"/>
          </p:cNvSpPr>
          <p:nvPr/>
        </p:nvSpPr>
        <p:spPr bwMode="auto">
          <a:xfrm>
            <a:off x="8388351" y="1196976"/>
            <a:ext cx="292068" cy="215444"/>
          </a:xfrm>
          <a:prstGeom prst="rect">
            <a:avLst/>
          </a:prstGeom>
          <a:noFill/>
          <a:ln w="9525">
            <a:noFill/>
            <a:miter lim="800000"/>
            <a:headEnd/>
            <a:tailEnd/>
          </a:ln>
        </p:spPr>
        <p:txBody>
          <a:bodyPr wrap="none">
            <a:spAutoFit/>
          </a:bodyPr>
          <a:lstStyle/>
          <a:p>
            <a:r>
              <a:rPr lang="de-CH" sz="800">
                <a:solidFill>
                  <a:schemeClr val="bg1"/>
                </a:solidFill>
              </a:rPr>
              <a:t>RL</a:t>
            </a:r>
            <a:endParaRPr lang="de-DE" sz="800">
              <a:solidFill>
                <a:schemeClr val="bg1"/>
              </a:solidFill>
            </a:endParaRPr>
          </a:p>
        </p:txBody>
      </p:sp>
      <p:sp>
        <p:nvSpPr>
          <p:cNvPr id="60423" name="Text Box 8"/>
          <p:cNvSpPr txBox="1">
            <a:spLocks noChangeArrowheads="1"/>
          </p:cNvSpPr>
          <p:nvPr/>
        </p:nvSpPr>
        <p:spPr bwMode="auto">
          <a:xfrm>
            <a:off x="4716465" y="4437063"/>
            <a:ext cx="4105275" cy="369332"/>
          </a:xfrm>
          <a:prstGeom prst="rect">
            <a:avLst/>
          </a:prstGeom>
          <a:noFill/>
          <a:ln w="9525">
            <a:noFill/>
            <a:miter lim="800000"/>
            <a:headEnd/>
            <a:tailEnd/>
          </a:ln>
        </p:spPr>
        <p:txBody>
          <a:bodyPr>
            <a:spAutoFit/>
          </a:bodyPr>
          <a:lstStyle/>
          <a:p>
            <a:pPr>
              <a:spcBef>
                <a:spcPct val="50000"/>
              </a:spcBef>
            </a:pPr>
            <a:r>
              <a:rPr lang="de-CH" dirty="0"/>
              <a:t>Höhenheiligtum </a:t>
            </a:r>
            <a:r>
              <a:rPr lang="de-CH" dirty="0" err="1"/>
              <a:t>Jerobeams</a:t>
            </a:r>
            <a:r>
              <a:rPr lang="de-CH" dirty="0"/>
              <a:t> I. in Dan</a:t>
            </a:r>
            <a:endParaRPr lang="de-DE" dirty="0"/>
          </a:p>
        </p:txBody>
      </p:sp>
      <p:sp>
        <p:nvSpPr>
          <p:cNvPr id="7" name="Textfeld 6"/>
          <p:cNvSpPr txBox="1">
            <a:spLocks noChangeArrowheads="1"/>
          </p:cNvSpPr>
          <p:nvPr/>
        </p:nvSpPr>
        <p:spPr bwMode="auto">
          <a:xfrm>
            <a:off x="8388424" y="10527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Jericho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a:t>Mauerfall von Jericho: 1566 v. Chr.</a:t>
            </a:r>
          </a:p>
        </p:txBody>
      </p:sp>
      <p:pic>
        <p:nvPicPr>
          <p:cNvPr id="1026" name="Picture 2" descr="File:Tell es-sultan.jpg"/>
          <p:cNvPicPr>
            <a:picLocks noChangeAspect="1" noChangeArrowheads="1"/>
          </p:cNvPicPr>
          <p:nvPr/>
        </p:nvPicPr>
        <p:blipFill>
          <a:blip r:embed="rId3" cstate="print"/>
          <a:srcRect l="4725" t="7340" r="1721" b="3116"/>
          <a:stretch>
            <a:fillRect/>
          </a:stretch>
        </p:blipFill>
        <p:spPr bwMode="auto">
          <a:xfrm>
            <a:off x="539552" y="1340768"/>
            <a:ext cx="7596254" cy="4680520"/>
          </a:xfrm>
          <a:prstGeom prst="rect">
            <a:avLst/>
          </a:prstGeom>
          <a:noFill/>
        </p:spPr>
      </p:pic>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a:effectLst>
                  <a:outerShdw blurRad="38100" dist="38100" dir="2700000" algn="tl">
                    <a:srgbClr val="000000">
                      <a:alpha val="43137"/>
                    </a:srgbClr>
                  </a:outerShdw>
                </a:effectLst>
              </a:rPr>
              <a:t>Konsequente biblische Chronologie: 1566 v. Chr.</a:t>
            </a:r>
          </a:p>
        </p:txBody>
      </p:sp>
      <p:sp>
        <p:nvSpPr>
          <p:cNvPr id="7" name="Textfeld 6"/>
          <p:cNvSpPr txBox="1">
            <a:spLocks noChangeArrowheads="1"/>
          </p:cNvSpPr>
          <p:nvPr/>
        </p:nvSpPr>
        <p:spPr bwMode="auto">
          <a:xfrm>
            <a:off x="8172400" y="126876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a:t>Mauerfall von Jericho: 1566 v. Chr.</a:t>
            </a:r>
          </a:p>
        </p:txBody>
      </p:sp>
      <p:pic>
        <p:nvPicPr>
          <p:cNvPr id="1026" name="Picture 2" descr="File:Tell es-sultan.jpg"/>
          <p:cNvPicPr>
            <a:picLocks noChangeAspect="1" noChangeArrowheads="1"/>
          </p:cNvPicPr>
          <p:nvPr/>
        </p:nvPicPr>
        <p:blipFill>
          <a:blip r:embed="rId3" cstate="print"/>
          <a:srcRect l="4725" t="7340" r="1721" b="3116"/>
          <a:stretch>
            <a:fillRect/>
          </a:stretch>
        </p:blipFill>
        <p:spPr bwMode="auto">
          <a:xfrm>
            <a:off x="539552" y="1340768"/>
            <a:ext cx="7596254" cy="4680520"/>
          </a:xfrm>
          <a:prstGeom prst="rect">
            <a:avLst/>
          </a:prstGeom>
          <a:noFill/>
        </p:spPr>
      </p:pic>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a:effectLst>
                  <a:outerShdw blurRad="38100" dist="38100" dir="2700000" algn="tl">
                    <a:srgbClr val="000000">
                      <a:alpha val="43137"/>
                    </a:srgbClr>
                  </a:outerShdw>
                </a:effectLst>
              </a:rPr>
              <a:t>Konsequente biblische Chronologie: 1566 v. Chr.</a:t>
            </a:r>
          </a:p>
        </p:txBody>
      </p:sp>
      <p:sp>
        <p:nvSpPr>
          <p:cNvPr id="7" name="Textfeld 6"/>
          <p:cNvSpPr txBox="1">
            <a:spLocks noChangeArrowheads="1"/>
          </p:cNvSpPr>
          <p:nvPr/>
        </p:nvSpPr>
        <p:spPr bwMode="auto">
          <a:xfrm>
            <a:off x="8172400"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a:solidFill>
                  <a:srgbClr val="66FF33"/>
                </a:solidFill>
                <a:effectLst>
                  <a:outerShdw blurRad="38100" dist="38100" dir="2700000" algn="tl">
                    <a:srgbClr val="000000">
                      <a:alpha val="43137"/>
                    </a:srgbClr>
                  </a:outerShdw>
                </a:effectLst>
              </a:rPr>
              <a:t>Datierung von Kathleen Kenyon (1906-1978): ca. 1550 v. Chr.</a:t>
            </a:r>
          </a:p>
          <a:p>
            <a:r>
              <a:rPr lang="de-DE" sz="2400" b="1" dirty="0">
                <a:solidFill>
                  <a:srgbClr val="66FF33"/>
                </a:solidFill>
                <a:effectLst>
                  <a:outerShdw blurRad="38100" dist="38100" dir="2700000" algn="tl">
                    <a:srgbClr val="000000">
                      <a:alpha val="43137"/>
                    </a:srgbClr>
                  </a:outerShdw>
                </a:effectLst>
              </a:rPr>
              <a:t>Neuste Datierung mit </a:t>
            </a:r>
            <a:r>
              <a:rPr lang="de-DE" sz="2400" b="1" baseline="30000" dirty="0">
                <a:solidFill>
                  <a:srgbClr val="66FF33"/>
                </a:solidFill>
                <a:effectLst>
                  <a:outerShdw blurRad="38100" dist="38100" dir="2700000" algn="tl">
                    <a:srgbClr val="000000">
                      <a:alpha val="43137"/>
                    </a:srgbClr>
                  </a:outerShdw>
                </a:effectLst>
              </a:rPr>
              <a:t>14</a:t>
            </a:r>
            <a:r>
              <a:rPr lang="de-DE" sz="2400" b="1" dirty="0">
                <a:solidFill>
                  <a:srgbClr val="66FF33"/>
                </a:solidFill>
                <a:effectLst>
                  <a:outerShdw blurRad="38100" dist="38100" dir="2700000" algn="tl">
                    <a:srgbClr val="000000">
                      <a:alpha val="43137"/>
                    </a:srgbClr>
                  </a:outerShdw>
                </a:effectLst>
              </a:rPr>
              <a:t>C: ca. 1560-1550 v. Chr.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a:t>Mauerfall von Jericho: 1566 v. Chr.</a:t>
            </a:r>
          </a:p>
        </p:txBody>
      </p:sp>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a:effectLst>
                  <a:outerShdw blurRad="38100" dist="38100" dir="2700000" algn="tl">
                    <a:srgbClr val="000000">
                      <a:alpha val="43137"/>
                    </a:srgbClr>
                  </a:outerShdw>
                </a:effectLst>
              </a:rPr>
              <a:t>Konsequente biblische Chronologie: 1566 v. Chr.</a:t>
            </a:r>
          </a:p>
        </p:txBody>
      </p:sp>
      <p:sp>
        <p:nvSpPr>
          <p:cNvPr id="7" name="Textfeld 6"/>
          <p:cNvSpPr txBox="1">
            <a:spLocks noChangeArrowheads="1"/>
          </p:cNvSpPr>
          <p:nvPr/>
        </p:nvSpPr>
        <p:spPr bwMode="auto">
          <a:xfrm>
            <a:off x="5364088"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a:solidFill>
                  <a:srgbClr val="66FF33"/>
                </a:solidFill>
                <a:effectLst>
                  <a:outerShdw blurRad="38100" dist="38100" dir="2700000" algn="tl">
                    <a:srgbClr val="000000">
                      <a:alpha val="43137"/>
                    </a:srgbClr>
                  </a:outerShdw>
                </a:effectLst>
              </a:rPr>
              <a:t>Datierung von Kathleen Kenyon (1906-1978): ca. 1550 v. Chr.</a:t>
            </a:r>
          </a:p>
          <a:p>
            <a:r>
              <a:rPr lang="de-DE" sz="2400" b="1" dirty="0">
                <a:solidFill>
                  <a:srgbClr val="66FF33"/>
                </a:solidFill>
                <a:effectLst>
                  <a:outerShdw blurRad="38100" dist="38100" dir="2700000" algn="tl">
                    <a:srgbClr val="000000">
                      <a:alpha val="43137"/>
                    </a:srgbClr>
                  </a:outerShdw>
                </a:effectLst>
              </a:rPr>
              <a:t>Neuste Datierung mit 14C: ca. 1560-1550 v. Chr.</a:t>
            </a:r>
          </a:p>
        </p:txBody>
      </p:sp>
      <p:pic>
        <p:nvPicPr>
          <p:cNvPr id="54274" name="Picture 2" descr="http://upload.wikimedia.org/wikipedia/commons/1/1c/Jericho_Seilbahn.jpg"/>
          <p:cNvPicPr>
            <a:picLocks noChangeAspect="1" noChangeArrowheads="1"/>
          </p:cNvPicPr>
          <p:nvPr/>
        </p:nvPicPr>
        <p:blipFill>
          <a:blip r:embed="rId3" cstate="print"/>
          <a:srcRect/>
          <a:stretch>
            <a:fillRect/>
          </a:stretch>
        </p:blipFill>
        <p:spPr bwMode="auto">
          <a:xfrm>
            <a:off x="611560" y="1268760"/>
            <a:ext cx="4704523" cy="3528392"/>
          </a:xfrm>
          <a:prstGeom prst="rect">
            <a:avLst/>
          </a:prstGeom>
          <a:noFill/>
        </p:spPr>
      </p:pic>
      <p:sp>
        <p:nvSpPr>
          <p:cNvPr id="9" name="Textfeld 8"/>
          <p:cNvSpPr txBox="1"/>
          <p:nvPr/>
        </p:nvSpPr>
        <p:spPr>
          <a:xfrm>
            <a:off x="5400668" y="2924944"/>
            <a:ext cx="3321743" cy="1200329"/>
          </a:xfrm>
          <a:prstGeom prst="rect">
            <a:avLst/>
          </a:prstGeom>
          <a:noFill/>
        </p:spPr>
        <p:txBody>
          <a:bodyPr wrap="none" rtlCol="0">
            <a:spAutoFit/>
          </a:bodyPr>
          <a:lstStyle/>
          <a:p>
            <a:r>
              <a:rPr lang="de-DE" sz="2400" dirty="0"/>
              <a:t>Mauerreste von Jericho zur </a:t>
            </a:r>
          </a:p>
          <a:p>
            <a:r>
              <a:rPr lang="de-DE" sz="2400" dirty="0"/>
              <a:t>Zeit der Eroberung </a:t>
            </a:r>
          </a:p>
          <a:p>
            <a:r>
              <a:rPr lang="de-DE" sz="2400" dirty="0"/>
              <a:t>durch Josua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a:t>Mauerfall von Jericho: 1566 v. Chr.</a:t>
            </a:r>
          </a:p>
        </p:txBody>
      </p:sp>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a:effectLst>
                  <a:outerShdw blurRad="38100" dist="38100" dir="2700000" algn="tl">
                    <a:srgbClr val="000000">
                      <a:alpha val="43137"/>
                    </a:srgbClr>
                  </a:outerShdw>
                </a:effectLst>
              </a:rPr>
              <a:t>Konsequente biblische Chronologie: 1566 v. Chr.</a:t>
            </a:r>
          </a:p>
        </p:txBody>
      </p:sp>
      <p:sp>
        <p:nvSpPr>
          <p:cNvPr id="7" name="Textfeld 6"/>
          <p:cNvSpPr txBox="1">
            <a:spLocks noChangeArrowheads="1"/>
          </p:cNvSpPr>
          <p:nvPr/>
        </p:nvSpPr>
        <p:spPr bwMode="auto">
          <a:xfrm>
            <a:off x="5364088"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a:solidFill>
                  <a:srgbClr val="66FF33"/>
                </a:solidFill>
                <a:effectLst>
                  <a:outerShdw blurRad="38100" dist="38100" dir="2700000" algn="tl">
                    <a:srgbClr val="000000">
                      <a:alpha val="43137"/>
                    </a:srgbClr>
                  </a:outerShdw>
                </a:effectLst>
              </a:rPr>
              <a:t>Datierung von Kathleen Kenyon (1906-1978): ca. 1550 v. Chr.</a:t>
            </a:r>
          </a:p>
          <a:p>
            <a:r>
              <a:rPr lang="de-DE" sz="2400" b="1" dirty="0">
                <a:solidFill>
                  <a:srgbClr val="66FF33"/>
                </a:solidFill>
                <a:effectLst>
                  <a:outerShdw blurRad="38100" dist="38100" dir="2700000" algn="tl">
                    <a:srgbClr val="000000">
                      <a:alpha val="43137"/>
                    </a:srgbClr>
                  </a:outerShdw>
                </a:effectLst>
              </a:rPr>
              <a:t>Neuste Datierung mit 14C: ca. 1560-1550 v. Chr.</a:t>
            </a:r>
          </a:p>
        </p:txBody>
      </p:sp>
      <p:sp>
        <p:nvSpPr>
          <p:cNvPr id="9" name="Textfeld 8"/>
          <p:cNvSpPr txBox="1"/>
          <p:nvPr/>
        </p:nvSpPr>
        <p:spPr>
          <a:xfrm>
            <a:off x="5400668" y="2924944"/>
            <a:ext cx="3321743" cy="1200329"/>
          </a:xfrm>
          <a:prstGeom prst="rect">
            <a:avLst/>
          </a:prstGeom>
          <a:noFill/>
        </p:spPr>
        <p:txBody>
          <a:bodyPr wrap="none" rtlCol="0">
            <a:spAutoFit/>
          </a:bodyPr>
          <a:lstStyle/>
          <a:p>
            <a:r>
              <a:rPr lang="de-DE" sz="2400" dirty="0"/>
              <a:t>Mauerreste von Jericho zur </a:t>
            </a:r>
          </a:p>
          <a:p>
            <a:r>
              <a:rPr lang="de-DE" sz="2400" dirty="0"/>
              <a:t>Zeit der Eroberung </a:t>
            </a:r>
          </a:p>
          <a:p>
            <a:r>
              <a:rPr lang="de-DE" sz="2400" dirty="0"/>
              <a:t>durch Josua</a:t>
            </a:r>
          </a:p>
        </p:txBody>
      </p:sp>
      <p:pic>
        <p:nvPicPr>
          <p:cNvPr id="80898" name="Picture 2" descr="http://upload.wikimedia.org/wikipedia/commons/9/9b/Jericho_BW_1.jpg"/>
          <p:cNvPicPr>
            <a:picLocks noChangeAspect="1" noChangeArrowheads="1"/>
          </p:cNvPicPr>
          <p:nvPr/>
        </p:nvPicPr>
        <p:blipFill>
          <a:blip r:embed="rId3" cstate="print"/>
          <a:srcRect/>
          <a:stretch>
            <a:fillRect/>
          </a:stretch>
        </p:blipFill>
        <p:spPr bwMode="auto">
          <a:xfrm>
            <a:off x="395536" y="1268760"/>
            <a:ext cx="4856655" cy="324036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a:t>Josua 11: </a:t>
            </a:r>
            <a:r>
              <a:rPr lang="de-DE" sz="2400" b="1" dirty="0">
                <a:solidFill>
                  <a:srgbClr val="FFFF00"/>
                </a:solidFill>
              </a:rPr>
              <a:t>[10] Und Josua kehrte in selbiger Zeit zurück und nahm </a:t>
            </a:r>
            <a:r>
              <a:rPr lang="de-DE" sz="2400" b="1" dirty="0" err="1">
                <a:solidFill>
                  <a:srgbClr val="FFFF00"/>
                </a:solidFill>
              </a:rPr>
              <a:t>Hazor</a:t>
            </a:r>
            <a:r>
              <a:rPr lang="de-DE" sz="2400" b="1" dirty="0">
                <a:solidFill>
                  <a:srgbClr val="FFFF00"/>
                </a:solidFill>
              </a:rPr>
              <a:t> ein, und seinen König erschlug er mit dem Schwert; </a:t>
            </a:r>
            <a:r>
              <a:rPr lang="de-DE" sz="2400" b="1" dirty="0">
                <a:solidFill>
                  <a:srgbClr val="00FF00"/>
                </a:solidFill>
              </a:rPr>
              <a:t>denn </a:t>
            </a:r>
            <a:r>
              <a:rPr lang="de-DE" sz="2400" b="1" dirty="0" err="1">
                <a:solidFill>
                  <a:srgbClr val="00FF00"/>
                </a:solidFill>
              </a:rPr>
              <a:t>Hazor</a:t>
            </a:r>
            <a:r>
              <a:rPr lang="de-DE" sz="2400" b="1" dirty="0">
                <a:solidFill>
                  <a:srgbClr val="00FF00"/>
                </a:solidFill>
              </a:rPr>
              <a:t> war vordem die Hauptstadt aller dieser Königreiche</a:t>
            </a:r>
            <a:r>
              <a:rPr lang="de-DE" sz="2400" b="1" dirty="0">
                <a:solidFill>
                  <a:srgbClr val="FFFF00"/>
                </a:solidFill>
              </a:rPr>
              <a:t>. [11] Und sie schlugen alle Seelen, die darin waren, mit der Schärfe des Schwertes, indem sie sie verbannten: nichts blieb übrig, was Odem hatte; </a:t>
            </a:r>
            <a:r>
              <a:rPr lang="de-DE" sz="2400" b="1" dirty="0">
                <a:solidFill>
                  <a:srgbClr val="00FF00"/>
                </a:solidFill>
              </a:rPr>
              <a:t>und </a:t>
            </a:r>
            <a:r>
              <a:rPr lang="de-DE" sz="2400" b="1" dirty="0" err="1">
                <a:solidFill>
                  <a:srgbClr val="00FF00"/>
                </a:solidFill>
              </a:rPr>
              <a:t>Hazor</a:t>
            </a:r>
            <a:r>
              <a:rPr lang="de-DE" sz="2400" b="1" dirty="0">
                <a:solidFill>
                  <a:srgbClr val="00FF00"/>
                </a:solidFill>
              </a:rPr>
              <a:t> verbrannte er mit Feuer</a:t>
            </a:r>
            <a:r>
              <a:rPr lang="de-DE" sz="2400" b="1" dirty="0">
                <a:solidFill>
                  <a:srgbClr val="FFFF00"/>
                </a:solidFill>
              </a:rPr>
              <a:t>.</a:t>
            </a:r>
            <a:r>
              <a:rPr lang="de-DE" sz="2400" b="1" dirty="0"/>
              <a:t>      </a:t>
            </a:r>
            <a:r>
              <a:rPr lang="de-DE" sz="2400" b="1" dirty="0">
                <a:solidFill>
                  <a:srgbClr val="FFFF00"/>
                </a:solidFill>
              </a:rPr>
              <a:t>…</a:t>
            </a:r>
          </a:p>
        </p:txBody>
      </p:sp>
      <p:pic>
        <p:nvPicPr>
          <p:cNvPr id="20484"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0485"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696"/>
            <a:ext cx="7772400" cy="1224136"/>
          </a:xfrm>
        </p:spPr>
        <p:txBody>
          <a:bodyPr/>
          <a:lstStyle/>
          <a:p>
            <a:r>
              <a:rPr lang="de-DE" b="1" dirty="0">
                <a:effectLst>
                  <a:outerShdw blurRad="38100" dist="38100" dir="2700000" algn="tl">
                    <a:srgbClr val="000000">
                      <a:alpha val="43137"/>
                    </a:srgbClr>
                  </a:outerShdw>
                </a:effectLst>
              </a:rPr>
              <a:t>Wann fand der Auszug aus Ägypten statt?</a:t>
            </a:r>
          </a:p>
        </p:txBody>
      </p:sp>
      <p:sp>
        <p:nvSpPr>
          <p:cNvPr id="3" name="Inhaltsplatzhalter 2"/>
          <p:cNvSpPr>
            <a:spLocks noGrp="1"/>
          </p:cNvSpPr>
          <p:nvPr>
            <p:ph idx="1"/>
          </p:nvPr>
        </p:nvSpPr>
        <p:spPr>
          <a:xfrm>
            <a:off x="179512" y="2132856"/>
            <a:ext cx="4608512" cy="3963144"/>
          </a:xfrm>
        </p:spPr>
        <p:txBody>
          <a:bodyPr/>
          <a:lstStyle/>
          <a:p>
            <a:r>
              <a:rPr lang="de-DE" sz="3600" dirty="0">
                <a:effectLst>
                  <a:outerShdw blurRad="38100" dist="38100" dir="2700000" algn="tl">
                    <a:srgbClr val="000000">
                      <a:alpha val="43137"/>
                    </a:srgbClr>
                  </a:outerShdw>
                </a:effectLst>
              </a:rPr>
              <a:t>Konsequent biblische Chronologie:            </a:t>
            </a:r>
            <a:r>
              <a:rPr lang="de-DE" sz="3600" dirty="0">
                <a:solidFill>
                  <a:srgbClr val="66FF33"/>
                </a:solidFill>
                <a:effectLst>
                  <a:outerShdw blurRad="38100" dist="38100" dir="2700000" algn="tl">
                    <a:srgbClr val="000000">
                      <a:alpha val="43137"/>
                    </a:srgbClr>
                  </a:outerShdw>
                </a:effectLst>
              </a:rPr>
              <a:t>1606 v. Chr.</a:t>
            </a:r>
          </a:p>
          <a:p>
            <a:r>
              <a:rPr lang="de-DE" sz="3600" dirty="0">
                <a:effectLst>
                  <a:outerShdw blurRad="38100" dist="38100" dir="2700000" algn="tl">
                    <a:srgbClr val="000000">
                      <a:alpha val="43137"/>
                    </a:srgbClr>
                  </a:outerShdw>
                </a:effectLst>
              </a:rPr>
              <a:t>Konservative Position: </a:t>
            </a:r>
            <a:r>
              <a:rPr lang="de-DE" sz="3600" dirty="0">
                <a:solidFill>
                  <a:srgbClr val="66FF33"/>
                </a:solidFill>
                <a:effectLst>
                  <a:outerShdw blurRad="38100" dist="38100" dir="2700000" algn="tl">
                    <a:srgbClr val="000000">
                      <a:alpha val="43137"/>
                    </a:srgbClr>
                  </a:outerShdw>
                </a:effectLst>
              </a:rPr>
              <a:t>1446 v. Chr.</a:t>
            </a:r>
            <a:endParaRPr lang="de-DE" sz="3600" dirty="0">
              <a:solidFill>
                <a:srgbClr val="66FF33"/>
              </a:solidFill>
              <a:effectLst>
                <a:outerShdw blurRad="38100" dist="38100" dir="2700000" algn="tl">
                  <a:srgbClr val="000000">
                    <a:alpha val="43137"/>
                  </a:srgbClr>
                </a:outerShdw>
              </a:effectLst>
              <a:sym typeface="Wingdings" pitchFamily="2" charset="2"/>
            </a:endParaRPr>
          </a:p>
          <a:p>
            <a:r>
              <a:rPr lang="de-DE" sz="3600" dirty="0">
                <a:effectLst>
                  <a:outerShdw blurRad="38100" dist="38100" dir="2700000" algn="tl">
                    <a:srgbClr val="000000">
                      <a:alpha val="43137"/>
                    </a:srgbClr>
                  </a:outerShdw>
                </a:effectLst>
                <a:sym typeface="Wingdings" pitchFamily="2" charset="2"/>
              </a:rPr>
              <a:t>Liberale Position:     </a:t>
            </a:r>
            <a:r>
              <a:rPr lang="de-DE" sz="3600" dirty="0">
                <a:solidFill>
                  <a:srgbClr val="66FF33"/>
                </a:solidFill>
                <a:effectLst>
                  <a:outerShdw blurRad="38100" dist="38100" dir="2700000" algn="tl">
                    <a:srgbClr val="000000">
                      <a:alpha val="43137"/>
                    </a:srgbClr>
                  </a:outerShdw>
                </a:effectLst>
                <a:sym typeface="Wingdings" pitchFamily="2" charset="2"/>
              </a:rPr>
              <a:t>1230 v. Chr.</a:t>
            </a:r>
            <a:endParaRPr lang="de-DE" sz="3600" dirty="0">
              <a:solidFill>
                <a:srgbClr val="66FF33"/>
              </a:solidFill>
              <a:effectLst>
                <a:outerShdw blurRad="38100" dist="38100" dir="2700000" algn="tl">
                  <a:srgbClr val="000000">
                    <a:alpha val="43137"/>
                  </a:srgbClr>
                </a:outerShdw>
              </a:effectLst>
            </a:endParaRPr>
          </a:p>
          <a:p>
            <a:pPr>
              <a:buNone/>
            </a:pPr>
            <a:endParaRPr lang="de-DE" sz="2800" dirty="0"/>
          </a:p>
        </p:txBody>
      </p:sp>
      <p:pic>
        <p:nvPicPr>
          <p:cNvPr id="4" name="Picture 8" descr="Nile_River_and_delta_from_orbit"/>
          <p:cNvPicPr>
            <a:picLocks noChangeAspect="1" noChangeArrowheads="1"/>
          </p:cNvPicPr>
          <p:nvPr/>
        </p:nvPicPr>
        <p:blipFill>
          <a:blip r:embed="rId2" cstate="print"/>
          <a:srcRect/>
          <a:stretch>
            <a:fillRect/>
          </a:stretch>
        </p:blipFill>
        <p:spPr>
          <a:xfrm>
            <a:off x="4788024" y="2204864"/>
            <a:ext cx="3960440" cy="3112014"/>
          </a:xfrm>
          <a:prstGeom prst="rect">
            <a:avLst/>
          </a:prstGeom>
          <a:noFill/>
        </p:spPr>
      </p:pic>
      <p:sp>
        <p:nvSpPr>
          <p:cNvPr id="5" name="Textfeld 4"/>
          <p:cNvSpPr txBox="1"/>
          <p:nvPr/>
        </p:nvSpPr>
        <p:spPr>
          <a:xfrm>
            <a:off x="4932040" y="3645024"/>
            <a:ext cx="941283" cy="369332"/>
          </a:xfrm>
          <a:prstGeom prst="rect">
            <a:avLst/>
          </a:prstGeom>
          <a:noFill/>
        </p:spPr>
        <p:txBody>
          <a:bodyPr wrap="none" rtlCol="0">
            <a:spAutoFit/>
          </a:bodyPr>
          <a:lstStyle/>
          <a:p>
            <a:r>
              <a:rPr lang="de-DE" b="1" dirty="0">
                <a:solidFill>
                  <a:schemeClr val="bg2"/>
                </a:solidFill>
                <a:effectLst>
                  <a:outerShdw blurRad="38100" dist="38100" dir="2700000" algn="tl">
                    <a:srgbClr val="000000">
                      <a:alpha val="43137"/>
                    </a:srgbClr>
                  </a:outerShdw>
                </a:effectLst>
              </a:rPr>
              <a:t>Ägypten</a:t>
            </a:r>
          </a:p>
        </p:txBody>
      </p:sp>
      <p:sp>
        <p:nvSpPr>
          <p:cNvPr id="7" name="Textfeld 6"/>
          <p:cNvSpPr txBox="1"/>
          <p:nvPr/>
        </p:nvSpPr>
        <p:spPr>
          <a:xfrm>
            <a:off x="7452320" y="3573016"/>
            <a:ext cx="638316" cy="369332"/>
          </a:xfrm>
          <a:prstGeom prst="rect">
            <a:avLst/>
          </a:prstGeom>
          <a:noFill/>
        </p:spPr>
        <p:txBody>
          <a:bodyPr wrap="none" rtlCol="0">
            <a:spAutoFit/>
          </a:bodyPr>
          <a:lstStyle/>
          <a:p>
            <a:r>
              <a:rPr lang="de-DE" b="1" dirty="0">
                <a:solidFill>
                  <a:schemeClr val="bg2"/>
                </a:solidFill>
                <a:effectLst>
                  <a:outerShdw blurRad="38100" dist="38100" dir="2700000" algn="tl">
                    <a:srgbClr val="000000">
                      <a:alpha val="43137"/>
                    </a:srgbClr>
                  </a:outerShdw>
                </a:effectLst>
              </a:rPr>
              <a:t>Sinai</a:t>
            </a:r>
          </a:p>
        </p:txBody>
      </p:sp>
      <p:sp>
        <p:nvSpPr>
          <p:cNvPr id="8" name="Textfeld 7"/>
          <p:cNvSpPr txBox="1"/>
          <p:nvPr/>
        </p:nvSpPr>
        <p:spPr>
          <a:xfrm>
            <a:off x="8028384" y="2492896"/>
            <a:ext cx="681597" cy="369332"/>
          </a:xfrm>
          <a:prstGeom prst="rect">
            <a:avLst/>
          </a:prstGeom>
          <a:noFill/>
        </p:spPr>
        <p:txBody>
          <a:bodyPr wrap="none" rtlCol="0">
            <a:spAutoFit/>
          </a:bodyPr>
          <a:lstStyle/>
          <a:p>
            <a:r>
              <a:rPr lang="de-DE" b="1" dirty="0">
                <a:solidFill>
                  <a:schemeClr val="bg2"/>
                </a:solidFill>
                <a:effectLst>
                  <a:outerShdw blurRad="38100" dist="38100" dir="2700000" algn="tl">
                    <a:srgbClr val="000000">
                      <a:alpha val="43137"/>
                    </a:srgbClr>
                  </a:outerShdw>
                </a:effectLst>
              </a:rPr>
              <a:t>Israel</a:t>
            </a:r>
          </a:p>
        </p:txBody>
      </p:sp>
      <p:sp>
        <p:nvSpPr>
          <p:cNvPr id="9" name="Textfeld 8"/>
          <p:cNvSpPr txBox="1"/>
          <p:nvPr/>
        </p:nvSpPr>
        <p:spPr>
          <a:xfrm>
            <a:off x="8172400" y="1916832"/>
            <a:ext cx="530915" cy="276999"/>
          </a:xfrm>
          <a:prstGeom prst="rect">
            <a:avLst/>
          </a:prstGeom>
          <a:noFill/>
        </p:spPr>
        <p:txBody>
          <a:bodyPr wrap="none" rtlCol="0">
            <a:spAutoFit/>
          </a:bodyPr>
          <a:lstStyle/>
          <a:p>
            <a:r>
              <a:rPr lang="de-DE" sz="1200" dirty="0"/>
              <a:t>NASA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Inhaltsplatzhalter 2"/>
          <p:cNvSpPr>
            <a:spLocks noGrp="1"/>
          </p:cNvSpPr>
          <p:nvPr>
            <p:ph idx="1"/>
          </p:nvPr>
        </p:nvSpPr>
        <p:spPr>
          <a:xfrm>
            <a:off x="0" y="357188"/>
            <a:ext cx="9144000" cy="5738812"/>
          </a:xfrm>
        </p:spPr>
        <p:txBody>
          <a:bodyPr/>
          <a:lstStyle/>
          <a:p>
            <a:pPr eaLnBrk="1" hangingPunct="1">
              <a:defRPr/>
            </a:pPr>
            <a:r>
              <a:rPr lang="de-DE" sz="2400" b="1" dirty="0"/>
              <a:t>Josua 11: </a:t>
            </a:r>
            <a:r>
              <a:rPr lang="de-DE" sz="2400" b="1" dirty="0">
                <a:solidFill>
                  <a:srgbClr val="FFFF00"/>
                </a:solidFill>
              </a:rPr>
              <a:t>…</a:t>
            </a:r>
            <a:r>
              <a:rPr lang="de-DE" sz="2400" b="1" dirty="0"/>
              <a:t> </a:t>
            </a:r>
            <a:r>
              <a:rPr lang="de-DE" sz="2400" b="1" dirty="0">
                <a:solidFill>
                  <a:srgbClr val="FFFF00"/>
                </a:solidFill>
              </a:rPr>
              <a:t>[12] Und alle Städte dieser Könige, samt allen ihren Königen, nahm Josua ein und schlug sie mit der Schärfe des Schwertes und verbannte sie, so wie Mose, der Knecht des HERRN, geboten hatte. [13] Nur </a:t>
            </a:r>
            <a:r>
              <a:rPr lang="de-DE" sz="2400" b="1" dirty="0">
                <a:solidFill>
                  <a:srgbClr val="00FF00"/>
                </a:solidFill>
              </a:rPr>
              <a:t>alle die Städte, die auf ihren Hügeln [ihren </a:t>
            </a:r>
            <a:r>
              <a:rPr lang="de-DE" sz="2400" b="1" dirty="0" err="1">
                <a:solidFill>
                  <a:srgbClr val="00FF00"/>
                </a:solidFill>
              </a:rPr>
              <a:t>Tels</a:t>
            </a:r>
            <a:r>
              <a:rPr lang="de-DE" sz="2400" b="1" dirty="0">
                <a:solidFill>
                  <a:srgbClr val="00FF00"/>
                </a:solidFill>
              </a:rPr>
              <a:t>] standen, verbrannte Israel nicht; ausgenommen </a:t>
            </a:r>
            <a:r>
              <a:rPr lang="de-DE" sz="2400" b="1" dirty="0" err="1">
                <a:solidFill>
                  <a:srgbClr val="00FF00"/>
                </a:solidFill>
              </a:rPr>
              <a:t>Hazor</a:t>
            </a:r>
            <a:r>
              <a:rPr lang="de-DE" sz="2400" b="1" dirty="0">
                <a:solidFill>
                  <a:srgbClr val="00FF00"/>
                </a:solidFill>
              </a:rPr>
              <a:t> allein</a:t>
            </a:r>
            <a:r>
              <a:rPr lang="de-DE" sz="2400" b="1" dirty="0">
                <a:solidFill>
                  <a:srgbClr val="FFFF00"/>
                </a:solidFill>
              </a:rPr>
              <a:t>,  das verbrannte Josua. </a:t>
            </a:r>
            <a:endParaRPr lang="de-DE" sz="2400" dirty="0">
              <a:solidFill>
                <a:srgbClr val="FFFF00"/>
              </a:solidFill>
            </a:endParaRPr>
          </a:p>
          <a:p>
            <a:pPr eaLnBrk="1" hangingPunct="1">
              <a:defRPr/>
            </a:pPr>
            <a:endParaRPr lang="de-DE" sz="2400" b="1" dirty="0">
              <a:solidFill>
                <a:srgbClr val="FFFF00"/>
              </a:solidFill>
            </a:endParaRPr>
          </a:p>
        </p:txBody>
      </p:sp>
      <p:sp>
        <p:nvSpPr>
          <p:cNvPr id="4" name="Textfeld 3"/>
          <p:cNvSpPr txBox="1">
            <a:spLocks noChangeArrowheads="1"/>
          </p:cNvSpPr>
          <p:nvPr/>
        </p:nvSpPr>
        <p:spPr bwMode="auto">
          <a:xfrm>
            <a:off x="5076056" y="4797152"/>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Roger\Pictures\PictureProject\0003\DSCN71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a:defRPr/>
            </a:pPr>
            <a:r>
              <a:rPr lang="de-DE" dirty="0">
                <a:solidFill>
                  <a:srgbClr val="00FF00"/>
                </a:solidFill>
              </a:rPr>
              <a:t>Mittelkanaanäische Zeit</a:t>
            </a:r>
            <a:br>
              <a:rPr lang="de-DE" dirty="0">
                <a:solidFill>
                  <a:srgbClr val="00FF00"/>
                </a:solidFill>
              </a:rPr>
            </a:br>
            <a:r>
              <a:rPr lang="de-DE" dirty="0">
                <a:solidFill>
                  <a:srgbClr val="00FF00"/>
                </a:solidFill>
              </a:rPr>
              <a:t>18. - 16. Jh. v. Chr.</a:t>
            </a:r>
          </a:p>
        </p:txBody>
      </p:sp>
      <p:sp>
        <p:nvSpPr>
          <p:cNvPr id="22532" name="Textfeld 5"/>
          <p:cNvSpPr txBox="1">
            <a:spLocks noChangeArrowheads="1"/>
          </p:cNvSpPr>
          <p:nvPr/>
        </p:nvSpPr>
        <p:spPr bwMode="auto">
          <a:xfrm>
            <a:off x="4214813" y="4500563"/>
            <a:ext cx="2070100" cy="369887"/>
          </a:xfrm>
          <a:prstGeom prst="rect">
            <a:avLst/>
          </a:prstGeom>
          <a:noFill/>
          <a:ln w="9525">
            <a:noFill/>
            <a:miter lim="800000"/>
            <a:headEnd/>
            <a:tailEnd/>
          </a:ln>
        </p:spPr>
        <p:txBody>
          <a:bodyPr wrap="none">
            <a:spAutoFit/>
          </a:bodyPr>
          <a:lstStyle/>
          <a:p>
            <a:r>
              <a:rPr lang="de-DE" b="1"/>
              <a:t>Palast von Jabin</a:t>
            </a:r>
          </a:p>
        </p:txBody>
      </p:sp>
      <p:sp>
        <p:nvSpPr>
          <p:cNvPr id="5" name="Textfeld 4"/>
          <p:cNvSpPr txBox="1">
            <a:spLocks noChangeArrowheads="1"/>
          </p:cNvSpPr>
          <p:nvPr/>
        </p:nvSpPr>
        <p:spPr bwMode="auto">
          <a:xfrm>
            <a:off x="1835696" y="443711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23556" name="Picture 2" descr="C:\Users\Roger\Pictures\PictureProject\0003\DSCN71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eaLnBrk="0" hangingPunct="0">
              <a:defRPr/>
            </a:pPr>
            <a:r>
              <a:rPr lang="de-DE" sz="4400" kern="0" dirty="0">
                <a:solidFill>
                  <a:srgbClr val="00FF00"/>
                </a:solidFill>
                <a:effectLst>
                  <a:outerShdw blurRad="38100" dist="38100" dir="2700000" algn="tl">
                    <a:srgbClr val="000000"/>
                  </a:outerShdw>
                </a:effectLst>
                <a:latin typeface="+mj-lt"/>
                <a:ea typeface="+mj-ea"/>
                <a:cs typeface="+mj-cs"/>
              </a:rPr>
              <a:t>Mittelkanaanäische Zeit:</a:t>
            </a:r>
          </a:p>
          <a:p>
            <a:pPr algn="ctr" eaLnBrk="0" hangingPunct="0">
              <a:defRPr/>
            </a:pPr>
            <a:r>
              <a:rPr lang="de-DE" sz="4400" kern="0" dirty="0">
                <a:solidFill>
                  <a:srgbClr val="00FF00"/>
                </a:solidFill>
                <a:effectLst>
                  <a:outerShdw blurRad="38100" dist="38100" dir="2700000" algn="tl">
                    <a:srgbClr val="000000"/>
                  </a:outerShdw>
                </a:effectLst>
                <a:latin typeface="+mj-lt"/>
                <a:ea typeface="+mj-ea"/>
                <a:cs typeface="+mj-cs"/>
              </a:rPr>
              <a:t>18. - 16. Jh. v. Chr.</a:t>
            </a:r>
          </a:p>
        </p:txBody>
      </p:sp>
      <p:sp>
        <p:nvSpPr>
          <p:cNvPr id="23558" name="Textfeld 5"/>
          <p:cNvSpPr txBox="1">
            <a:spLocks noChangeArrowheads="1"/>
          </p:cNvSpPr>
          <p:nvPr/>
        </p:nvSpPr>
        <p:spPr bwMode="auto">
          <a:xfrm>
            <a:off x="5286375" y="3643313"/>
            <a:ext cx="2070100" cy="369887"/>
          </a:xfrm>
          <a:prstGeom prst="rect">
            <a:avLst/>
          </a:prstGeom>
          <a:noFill/>
          <a:ln w="9525">
            <a:noFill/>
            <a:miter lim="800000"/>
            <a:headEnd/>
            <a:tailEnd/>
          </a:ln>
        </p:spPr>
        <p:txBody>
          <a:bodyPr wrap="none">
            <a:spAutoFit/>
          </a:bodyPr>
          <a:lstStyle/>
          <a:p>
            <a:r>
              <a:rPr lang="de-DE" b="1"/>
              <a:t>Palast von Jabin</a:t>
            </a:r>
          </a:p>
        </p:txBody>
      </p:sp>
      <p:sp>
        <p:nvSpPr>
          <p:cNvPr id="7" name="Textfeld 6"/>
          <p:cNvSpPr txBox="1">
            <a:spLocks noChangeArrowheads="1"/>
          </p:cNvSpPr>
          <p:nvPr/>
        </p:nvSpPr>
        <p:spPr bwMode="auto">
          <a:xfrm>
            <a:off x="5148064" y="443711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a:t>Richter 4: </a:t>
            </a:r>
            <a:r>
              <a:rPr lang="de-DE" sz="2400" b="1" dirty="0">
                <a:solidFill>
                  <a:srgbClr val="FFFF00"/>
                </a:solidFill>
              </a:rPr>
              <a:t>[1] Und die Kinder Israel taten wiederum, was böse war in den Augen des HERRN; und Ehud war gestorben. [2] Da verkaufte sie der HERR in die Hand </a:t>
            </a:r>
            <a:r>
              <a:rPr lang="de-DE" sz="2400" b="1" dirty="0" err="1">
                <a:solidFill>
                  <a:srgbClr val="00FF00"/>
                </a:solidFill>
              </a:rPr>
              <a:t>Jabins</a:t>
            </a:r>
            <a:r>
              <a:rPr lang="de-DE" sz="2400" b="1" dirty="0">
                <a:solidFill>
                  <a:srgbClr val="00FF00"/>
                </a:solidFill>
              </a:rPr>
              <a:t>, des Königs der Kanaaniter, der zu </a:t>
            </a:r>
            <a:r>
              <a:rPr lang="de-DE" sz="2400" b="1" dirty="0" err="1">
                <a:solidFill>
                  <a:srgbClr val="00FF00"/>
                </a:solidFill>
              </a:rPr>
              <a:t>Hazor</a:t>
            </a:r>
            <a:r>
              <a:rPr lang="de-DE" sz="2400" b="1" dirty="0">
                <a:solidFill>
                  <a:srgbClr val="00FF00"/>
                </a:solidFill>
              </a:rPr>
              <a:t> regierte</a:t>
            </a:r>
            <a:r>
              <a:rPr lang="de-DE" sz="2400" b="1" dirty="0">
                <a:solidFill>
                  <a:srgbClr val="FFFF00"/>
                </a:solidFill>
              </a:rPr>
              <a:t>; und sein Heeroberster war </a:t>
            </a:r>
            <a:r>
              <a:rPr lang="de-DE" sz="2400" b="1" dirty="0" err="1">
                <a:solidFill>
                  <a:srgbClr val="FFFF00"/>
                </a:solidFill>
              </a:rPr>
              <a:t>Sisera</a:t>
            </a:r>
            <a:r>
              <a:rPr lang="de-DE" sz="2400" b="1" dirty="0">
                <a:solidFill>
                  <a:srgbClr val="FFFF00"/>
                </a:solidFill>
              </a:rPr>
              <a:t>, und er wohnte zu </a:t>
            </a:r>
            <a:r>
              <a:rPr lang="de-DE" sz="2400" b="1" dirty="0" err="1">
                <a:solidFill>
                  <a:srgbClr val="FFFF00"/>
                </a:solidFill>
              </a:rPr>
              <a:t>Haroscheth-Gojim</a:t>
            </a:r>
            <a:r>
              <a:rPr lang="de-DE" sz="2400" b="1" dirty="0">
                <a:solidFill>
                  <a:srgbClr val="FFFF00"/>
                </a:solidFill>
              </a:rPr>
              <a:t>. </a:t>
            </a:r>
            <a:endParaRPr lang="de-DE" sz="2400" dirty="0">
              <a:solidFill>
                <a:srgbClr val="FFFF00"/>
              </a:solidFill>
            </a:endParaRPr>
          </a:p>
        </p:txBody>
      </p:sp>
      <p:pic>
        <p:nvPicPr>
          <p:cNvPr id="24580"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4581"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a:t>Richter 4: </a:t>
            </a:r>
            <a:r>
              <a:rPr lang="de-DE" sz="2400" b="1" dirty="0">
                <a:solidFill>
                  <a:srgbClr val="FFFF00"/>
                </a:solidFill>
              </a:rPr>
              <a:t>[3] Und die Kinder Israel </a:t>
            </a:r>
            <a:r>
              <a:rPr lang="de-DE" sz="2400" b="1" dirty="0" err="1">
                <a:solidFill>
                  <a:srgbClr val="FFFF00"/>
                </a:solidFill>
              </a:rPr>
              <a:t>schrieen</a:t>
            </a:r>
            <a:r>
              <a:rPr lang="de-DE" sz="2400" b="1" dirty="0">
                <a:solidFill>
                  <a:srgbClr val="FFFF00"/>
                </a:solidFill>
              </a:rPr>
              <a:t> zu dem HERRN; denn er hatte neunhundert eiserne Wagen, und er bedrückte die Kinder Israel mit Gewalt zwanzig Jahre.  [4] Und </a:t>
            </a:r>
            <a:r>
              <a:rPr lang="de-DE" sz="2400" b="1" dirty="0">
                <a:solidFill>
                  <a:srgbClr val="00FF00"/>
                </a:solidFill>
              </a:rPr>
              <a:t>Debora</a:t>
            </a:r>
            <a:r>
              <a:rPr lang="de-DE" sz="2400" b="1" dirty="0">
                <a:solidFill>
                  <a:srgbClr val="FFFF00"/>
                </a:solidFill>
              </a:rPr>
              <a:t>, eine Prophetin, die Frau </a:t>
            </a:r>
            <a:r>
              <a:rPr lang="de-DE" sz="2400" b="1" dirty="0" err="1">
                <a:solidFill>
                  <a:srgbClr val="FFFF00"/>
                </a:solidFill>
              </a:rPr>
              <a:t>Lappidoths</a:t>
            </a:r>
            <a:r>
              <a:rPr lang="de-DE" sz="2400" b="1" dirty="0">
                <a:solidFill>
                  <a:srgbClr val="FFFF00"/>
                </a:solidFill>
              </a:rPr>
              <a:t>, richtete Israel in selbiger Zeit.  [5] Und sie wohnte unter der Debora-Palme zwischen Rama und </a:t>
            </a:r>
            <a:r>
              <a:rPr lang="de-DE" sz="2400" b="1" dirty="0" err="1">
                <a:solidFill>
                  <a:srgbClr val="FFFF00"/>
                </a:solidFill>
              </a:rPr>
              <a:t>Bethel</a:t>
            </a:r>
            <a:r>
              <a:rPr lang="de-DE" sz="2400" b="1" dirty="0">
                <a:solidFill>
                  <a:srgbClr val="FFFF00"/>
                </a:solidFill>
              </a:rPr>
              <a:t>, auf dem Gebirge Ephraim; und die Kinder Israel gingen zu ihr hinauf zu Gericht.</a:t>
            </a:r>
          </a:p>
          <a:p>
            <a:pPr eaLnBrk="1" hangingPunct="1">
              <a:defRPr/>
            </a:pPr>
            <a:endParaRPr lang="de-DE" sz="2400" dirty="0">
              <a:solidFill>
                <a:srgbClr val="FFFF00"/>
              </a:solidFill>
            </a:endParaRPr>
          </a:p>
        </p:txBody>
      </p:sp>
      <p:pic>
        <p:nvPicPr>
          <p:cNvPr id="1029"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1030"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a:xfrm>
            <a:off x="0" y="1981200"/>
            <a:ext cx="9144000" cy="4114800"/>
          </a:xfrm>
        </p:spPr>
        <p:txBody>
          <a:bodyPr/>
          <a:lstStyle/>
          <a:p>
            <a:pPr eaLnBrk="1" hangingPunct="1">
              <a:buFont typeface="Wingdings" pitchFamily="2" charset="2"/>
              <a:buNone/>
              <a:defRPr/>
            </a:pPr>
            <a:r>
              <a:rPr lang="de-DE" sz="2400" b="1" dirty="0"/>
              <a:t>	Richter 4: </a:t>
            </a:r>
            <a:r>
              <a:rPr lang="de-DE" sz="2400" b="1" dirty="0">
                <a:solidFill>
                  <a:srgbClr val="FFFF00"/>
                </a:solidFill>
              </a:rPr>
              <a:t>[23] So beugte Gott an selbigem Tag </a:t>
            </a:r>
            <a:r>
              <a:rPr lang="de-DE" sz="2400" b="1" dirty="0" err="1">
                <a:solidFill>
                  <a:srgbClr val="00FF00"/>
                </a:solidFill>
              </a:rPr>
              <a:t>Jabin</a:t>
            </a:r>
            <a:r>
              <a:rPr lang="de-DE" sz="2400" b="1" dirty="0">
                <a:solidFill>
                  <a:srgbClr val="00FF00"/>
                </a:solidFill>
              </a:rPr>
              <a:t>, den König von Kanaan</a:t>
            </a:r>
            <a:r>
              <a:rPr lang="de-DE" sz="2400" b="1" dirty="0">
                <a:solidFill>
                  <a:srgbClr val="FFFF00"/>
                </a:solidFill>
              </a:rPr>
              <a:t>, vor den Kindern Israel.  [24] Und die Hand der Kinder Israel wurde </a:t>
            </a:r>
            <a:r>
              <a:rPr lang="de-DE" sz="2400" b="1" dirty="0">
                <a:solidFill>
                  <a:srgbClr val="00FF00"/>
                </a:solidFill>
              </a:rPr>
              <a:t>fort und fort härter</a:t>
            </a:r>
            <a:r>
              <a:rPr lang="de-DE" sz="2400" b="1" dirty="0">
                <a:solidFill>
                  <a:srgbClr val="FFFF00"/>
                </a:solidFill>
              </a:rPr>
              <a:t> über </a:t>
            </a:r>
            <a:r>
              <a:rPr lang="de-DE" sz="2400" b="1" dirty="0" err="1">
                <a:solidFill>
                  <a:srgbClr val="FFFF00"/>
                </a:solidFill>
              </a:rPr>
              <a:t>Jabin</a:t>
            </a:r>
            <a:r>
              <a:rPr lang="de-DE" sz="2400" b="1" dirty="0">
                <a:solidFill>
                  <a:srgbClr val="FFFF00"/>
                </a:solidFill>
              </a:rPr>
              <a:t>, den König von Kanaan, </a:t>
            </a:r>
            <a:r>
              <a:rPr lang="de-DE" sz="2400" b="1" dirty="0">
                <a:solidFill>
                  <a:srgbClr val="00FF00"/>
                </a:solidFill>
              </a:rPr>
              <a:t>bis sie </a:t>
            </a:r>
            <a:r>
              <a:rPr lang="de-DE" sz="2400" b="1" dirty="0" err="1">
                <a:solidFill>
                  <a:srgbClr val="00FF00"/>
                </a:solidFill>
              </a:rPr>
              <a:t>Jabin</a:t>
            </a:r>
            <a:r>
              <a:rPr lang="de-DE" sz="2400" b="1" dirty="0">
                <a:solidFill>
                  <a:srgbClr val="00FF00"/>
                </a:solidFill>
              </a:rPr>
              <a:t>, den König von Kanaan, ausgerottet hatten</a:t>
            </a:r>
            <a:r>
              <a:rPr lang="de-DE" sz="2400" b="1" dirty="0">
                <a:solidFill>
                  <a:srgbClr val="FFFF00"/>
                </a:solidFill>
              </a:rPr>
              <a:t>.</a:t>
            </a:r>
            <a:endParaRPr lang="de-DE" sz="2400" dirty="0">
              <a:solidFill>
                <a:srgbClr val="FFFF00"/>
              </a:solidFill>
            </a:endParaRPr>
          </a:p>
        </p:txBody>
      </p:sp>
      <p:pic>
        <p:nvPicPr>
          <p:cNvPr id="25604"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5605"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
        <p:nvSpPr>
          <p:cNvPr id="25606" name="Textfeld 7"/>
          <p:cNvSpPr txBox="1">
            <a:spLocks noChangeArrowheads="1"/>
          </p:cNvSpPr>
          <p:nvPr/>
        </p:nvSpPr>
        <p:spPr bwMode="auto">
          <a:xfrm>
            <a:off x="4214813" y="4500563"/>
            <a:ext cx="3765550" cy="1200150"/>
          </a:xfrm>
          <a:prstGeom prst="rect">
            <a:avLst/>
          </a:prstGeom>
          <a:noFill/>
          <a:ln w="9525">
            <a:noFill/>
            <a:miter lim="800000"/>
            <a:headEnd/>
            <a:tailEnd/>
          </a:ln>
        </p:spPr>
        <p:txBody>
          <a:bodyPr wrap="none">
            <a:spAutoFit/>
          </a:bodyPr>
          <a:lstStyle/>
          <a:p>
            <a:r>
              <a:rPr lang="de-DE" b="1"/>
              <a:t>Tod Jabins: 1380 v. Chr.</a:t>
            </a:r>
          </a:p>
          <a:p>
            <a:endParaRPr lang="de-DE" b="1"/>
          </a:p>
          <a:p>
            <a:r>
              <a:rPr lang="de-DE" b="1"/>
              <a:t>Zerstörung des Palastes durch </a:t>
            </a:r>
          </a:p>
          <a:p>
            <a:r>
              <a:rPr lang="de-DE" b="1"/>
              <a:t>Grossbrand: 13. Jh.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p:txBody>
          <a:bodyPr/>
          <a:lstStyle/>
          <a:p>
            <a:pPr eaLnBrk="1" hangingPunct="1">
              <a:defRPr/>
            </a:pPr>
            <a:endParaRPr lang="de-DE" dirty="0"/>
          </a:p>
        </p:txBody>
      </p:sp>
      <p:pic>
        <p:nvPicPr>
          <p:cNvPr id="2662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flipH="1">
            <a:off x="3143250" y="2000250"/>
            <a:ext cx="2286000" cy="500063"/>
          </a:xfrm>
          <a:prstGeom prst="line">
            <a:avLst/>
          </a:prstGeom>
          <a:noFill/>
          <a:ln w="57150">
            <a:solidFill>
              <a:srgbClr val="FF0000"/>
            </a:solidFill>
            <a:round/>
            <a:headEnd/>
            <a:tailEnd type="triangle" w="med" len="med"/>
          </a:ln>
        </p:spPr>
        <p:txBody>
          <a:bodyPr/>
          <a:lstStyle/>
          <a:p>
            <a:endParaRPr lang="de-DE"/>
          </a:p>
        </p:txBody>
      </p:sp>
      <p:sp>
        <p:nvSpPr>
          <p:cNvPr id="26630" name="Textfeld 5"/>
          <p:cNvSpPr txBox="1">
            <a:spLocks noChangeArrowheads="1"/>
          </p:cNvSpPr>
          <p:nvPr/>
        </p:nvSpPr>
        <p:spPr bwMode="auto">
          <a:xfrm>
            <a:off x="3563938" y="765175"/>
            <a:ext cx="3187700" cy="646113"/>
          </a:xfrm>
          <a:prstGeom prst="rect">
            <a:avLst/>
          </a:prstGeom>
          <a:noFill/>
          <a:ln w="9525">
            <a:noFill/>
            <a:miter lim="800000"/>
            <a:headEnd/>
            <a:tailEnd/>
          </a:ln>
        </p:spPr>
        <p:txBody>
          <a:bodyPr wrap="none">
            <a:spAutoFit/>
          </a:bodyPr>
          <a:lstStyle/>
          <a:p>
            <a:r>
              <a:rPr lang="de-DE"/>
              <a:t>Palast aus Spätkanaanäischer</a:t>
            </a:r>
          </a:p>
          <a:p>
            <a:r>
              <a:rPr lang="de-DE"/>
              <a:t>Epoche (16.-13. Jh.) </a:t>
            </a:r>
          </a:p>
        </p:txBody>
      </p:sp>
      <p:sp>
        <p:nvSpPr>
          <p:cNvPr id="7" name="Line 6"/>
          <p:cNvSpPr>
            <a:spLocks noChangeShapeType="1"/>
          </p:cNvSpPr>
          <p:nvPr/>
        </p:nvSpPr>
        <p:spPr bwMode="auto">
          <a:xfrm flipH="1">
            <a:off x="2500313" y="1428750"/>
            <a:ext cx="1071562" cy="928688"/>
          </a:xfrm>
          <a:prstGeom prst="line">
            <a:avLst/>
          </a:prstGeom>
          <a:noFill/>
          <a:ln w="57150">
            <a:solidFill>
              <a:srgbClr val="FF0000"/>
            </a:solidFill>
            <a:round/>
            <a:headEnd/>
            <a:tailEnd type="triangle" w="med" len="med"/>
          </a:ln>
        </p:spPr>
        <p:txBody>
          <a:bodyPr/>
          <a:lstStyle/>
          <a:p>
            <a:endParaRPr lang="de-DE"/>
          </a:p>
        </p:txBody>
      </p:sp>
      <p:sp>
        <p:nvSpPr>
          <p:cNvPr id="26632" name="Textfeld 7"/>
          <p:cNvSpPr txBox="1">
            <a:spLocks noChangeArrowheads="1"/>
          </p:cNvSpPr>
          <p:nvPr/>
        </p:nvSpPr>
        <p:spPr bwMode="auto">
          <a:xfrm>
            <a:off x="5508625" y="1773238"/>
            <a:ext cx="3290888" cy="646112"/>
          </a:xfrm>
          <a:prstGeom prst="rect">
            <a:avLst/>
          </a:prstGeom>
          <a:noFill/>
          <a:ln w="9525">
            <a:noFill/>
            <a:miter lim="800000"/>
            <a:headEnd/>
            <a:tailEnd/>
          </a:ln>
        </p:spPr>
        <p:txBody>
          <a:bodyPr wrap="none">
            <a:spAutoFit/>
          </a:bodyPr>
          <a:lstStyle/>
          <a:p>
            <a:r>
              <a:rPr lang="de-DE"/>
              <a:t>Palast aus Mittelkanaanäischer</a:t>
            </a:r>
          </a:p>
          <a:p>
            <a:r>
              <a:rPr lang="de-DE"/>
              <a:t>Epoche (18.-16. Jh.) </a:t>
            </a:r>
          </a:p>
        </p:txBody>
      </p:sp>
      <p:sp>
        <p:nvSpPr>
          <p:cNvPr id="9" name="Textfeld 8"/>
          <p:cNvSpPr txBox="1">
            <a:spLocks noChangeArrowheads="1"/>
          </p:cNvSpPr>
          <p:nvPr/>
        </p:nvSpPr>
        <p:spPr bwMode="auto">
          <a:xfrm>
            <a:off x="4355976" y="472514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Roger\Pictures\PictureProject\0003\DSCN71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00FF00"/>
                </a:solidFill>
              </a:rPr>
              <a:t>Spätkanaanäische Zeit</a:t>
            </a:r>
            <a:br>
              <a:rPr lang="de-DE" dirty="0">
                <a:solidFill>
                  <a:srgbClr val="00FF00"/>
                </a:solidFill>
              </a:rPr>
            </a:br>
            <a:r>
              <a:rPr lang="de-DE" dirty="0">
                <a:solidFill>
                  <a:srgbClr val="00FF00"/>
                </a:solidFill>
              </a:rPr>
              <a:t>16.-13. Jh.</a:t>
            </a:r>
            <a:br>
              <a:rPr lang="de-DE" dirty="0">
                <a:solidFill>
                  <a:srgbClr val="00FF00"/>
                </a:solidFill>
              </a:rPr>
            </a:br>
            <a:endParaRPr lang="de-DE" dirty="0">
              <a:solidFill>
                <a:srgbClr val="00FF00"/>
              </a:solidFill>
            </a:endParaRPr>
          </a:p>
        </p:txBody>
      </p:sp>
      <p:sp>
        <p:nvSpPr>
          <p:cNvPr id="27652" name="Textfeld 4"/>
          <p:cNvSpPr txBox="1">
            <a:spLocks noChangeArrowheads="1"/>
          </p:cNvSpPr>
          <p:nvPr/>
        </p:nvSpPr>
        <p:spPr bwMode="auto">
          <a:xfrm>
            <a:off x="1857375" y="4143375"/>
            <a:ext cx="1001713" cy="369888"/>
          </a:xfrm>
          <a:prstGeom prst="rect">
            <a:avLst/>
          </a:prstGeom>
          <a:noFill/>
          <a:ln w="9525">
            <a:noFill/>
            <a:miter lim="800000"/>
            <a:headEnd/>
            <a:tailEnd/>
          </a:ln>
        </p:spPr>
        <p:txBody>
          <a:bodyPr wrap="none">
            <a:spAutoFit/>
          </a:bodyPr>
          <a:lstStyle/>
          <a:p>
            <a:r>
              <a:rPr lang="de-DE"/>
              <a:t>Eingang</a:t>
            </a:r>
          </a:p>
        </p:txBody>
      </p:sp>
      <p:sp>
        <p:nvSpPr>
          <p:cNvPr id="27653" name="Textfeld 6"/>
          <p:cNvSpPr txBox="1">
            <a:spLocks noChangeArrowheads="1"/>
          </p:cNvSpPr>
          <p:nvPr/>
        </p:nvSpPr>
        <p:spPr bwMode="auto">
          <a:xfrm>
            <a:off x="6500813" y="3071813"/>
            <a:ext cx="1182687" cy="369887"/>
          </a:xfrm>
          <a:prstGeom prst="rect">
            <a:avLst/>
          </a:prstGeom>
          <a:noFill/>
          <a:ln w="9525">
            <a:noFill/>
            <a:miter lim="800000"/>
            <a:headEnd/>
            <a:tailEnd/>
          </a:ln>
        </p:spPr>
        <p:txBody>
          <a:bodyPr wrap="none">
            <a:spAutoFit/>
          </a:bodyPr>
          <a:lstStyle/>
          <a:p>
            <a:r>
              <a:rPr lang="de-DE"/>
              <a:t>Thronsaal</a:t>
            </a:r>
          </a:p>
        </p:txBody>
      </p:sp>
      <p:sp>
        <p:nvSpPr>
          <p:cNvPr id="6" name="Textfeld 5"/>
          <p:cNvSpPr txBox="1">
            <a:spLocks noChangeArrowheads="1"/>
          </p:cNvSpPr>
          <p:nvPr/>
        </p:nvSpPr>
        <p:spPr bwMode="auto">
          <a:xfrm flipH="1">
            <a:off x="4716016" y="3573016"/>
            <a:ext cx="504056"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p:txBody>
          <a:bodyPr/>
          <a:lstStyle/>
          <a:p>
            <a:pPr eaLnBrk="1" hangingPunct="1">
              <a:defRPr/>
            </a:pPr>
            <a:endParaRPr lang="de-DE"/>
          </a:p>
        </p:txBody>
      </p:sp>
      <p:pic>
        <p:nvPicPr>
          <p:cNvPr id="28676" name="Picture 2" descr="C:\Users\Roger\Pictures\PictureProject\0003\DSCN71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7" name="Textfeld 4"/>
          <p:cNvSpPr txBox="1">
            <a:spLocks noChangeArrowheads="1"/>
          </p:cNvSpPr>
          <p:nvPr/>
        </p:nvSpPr>
        <p:spPr bwMode="auto">
          <a:xfrm>
            <a:off x="4500563" y="4500563"/>
            <a:ext cx="1531937" cy="369887"/>
          </a:xfrm>
          <a:prstGeom prst="rect">
            <a:avLst/>
          </a:prstGeom>
          <a:noFill/>
          <a:ln w="9525">
            <a:noFill/>
            <a:miter lim="800000"/>
            <a:headEnd/>
            <a:tailEnd/>
          </a:ln>
        </p:spPr>
        <p:txBody>
          <a:bodyPr wrap="none">
            <a:spAutoFit/>
          </a:bodyPr>
          <a:lstStyle/>
          <a:p>
            <a:r>
              <a:rPr lang="de-DE"/>
              <a:t>Basaltgestein</a:t>
            </a:r>
          </a:p>
        </p:txBody>
      </p:sp>
      <p:sp>
        <p:nvSpPr>
          <p:cNvPr id="28678" name="Textfeld 5"/>
          <p:cNvSpPr txBox="1">
            <a:spLocks noChangeArrowheads="1"/>
          </p:cNvSpPr>
          <p:nvPr/>
        </p:nvSpPr>
        <p:spPr bwMode="auto">
          <a:xfrm>
            <a:off x="4357688" y="1928813"/>
            <a:ext cx="1323975" cy="369887"/>
          </a:xfrm>
          <a:prstGeom prst="rect">
            <a:avLst/>
          </a:prstGeom>
          <a:noFill/>
          <a:ln w="9525">
            <a:noFill/>
            <a:miter lim="800000"/>
            <a:headEnd/>
            <a:tailEnd/>
          </a:ln>
        </p:spPr>
        <p:txBody>
          <a:bodyPr wrap="none">
            <a:spAutoFit/>
          </a:bodyPr>
          <a:lstStyle/>
          <a:p>
            <a:r>
              <a:rPr lang="de-DE"/>
              <a:t>Lehmziegel</a:t>
            </a:r>
          </a:p>
        </p:txBody>
      </p:sp>
      <p:sp>
        <p:nvSpPr>
          <p:cNvPr id="28679" name="Textfeld 6"/>
          <p:cNvSpPr txBox="1">
            <a:spLocks noChangeArrowheads="1"/>
          </p:cNvSpPr>
          <p:nvPr/>
        </p:nvSpPr>
        <p:spPr bwMode="auto">
          <a:xfrm>
            <a:off x="1143000" y="2857500"/>
            <a:ext cx="620713" cy="369888"/>
          </a:xfrm>
          <a:prstGeom prst="rect">
            <a:avLst/>
          </a:prstGeom>
          <a:noFill/>
          <a:ln w="9525">
            <a:noFill/>
            <a:miter lim="800000"/>
            <a:headEnd/>
            <a:tailEnd/>
          </a:ln>
        </p:spPr>
        <p:txBody>
          <a:bodyPr wrap="none">
            <a:spAutoFit/>
          </a:bodyPr>
          <a:lstStyle/>
          <a:p>
            <a:r>
              <a:rPr lang="de-DE"/>
              <a:t>Holz</a:t>
            </a:r>
          </a:p>
        </p:txBody>
      </p:sp>
      <p:sp>
        <p:nvSpPr>
          <p:cNvPr id="8"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Spätkanaanäische Zeit</a:t>
            </a:r>
            <a:br>
              <a:rPr lang="de-DE" sz="4400" kern="0" dirty="0">
                <a:solidFill>
                  <a:srgbClr val="00FF00"/>
                </a:solidFill>
                <a:effectLst>
                  <a:outerShdw blurRad="38100" dist="38100" dir="2700000" algn="tl">
                    <a:srgbClr val="000000"/>
                  </a:outerShdw>
                </a:effectLst>
                <a:latin typeface="+mj-lt"/>
                <a:ea typeface="+mj-ea"/>
                <a:cs typeface="+mj-cs"/>
              </a:rPr>
            </a:br>
            <a:r>
              <a:rPr lang="de-DE" sz="4400" kern="0" dirty="0">
                <a:solidFill>
                  <a:srgbClr val="00FF00"/>
                </a:solidFill>
                <a:effectLst>
                  <a:outerShdw blurRad="38100" dist="38100" dir="2700000" algn="tl">
                    <a:srgbClr val="000000"/>
                  </a:outerShdw>
                </a:effectLst>
                <a:latin typeface="+mj-lt"/>
                <a:ea typeface="+mj-ea"/>
                <a:cs typeface="+mj-cs"/>
              </a:rPr>
              <a:t>16.-13. Jh.</a:t>
            </a:r>
            <a:br>
              <a:rPr lang="de-DE" sz="4400" kern="0" dirty="0">
                <a:solidFill>
                  <a:srgbClr val="00FF00"/>
                </a:solidFill>
                <a:effectLst>
                  <a:outerShdw blurRad="38100" dist="38100" dir="2700000" algn="tl">
                    <a:srgbClr val="000000"/>
                  </a:outerShdw>
                </a:effectLst>
                <a:latin typeface="+mj-lt"/>
                <a:ea typeface="+mj-ea"/>
                <a:cs typeface="+mj-cs"/>
              </a:rPr>
            </a:br>
            <a:endParaRPr lang="de-DE" sz="4400" kern="0" dirty="0">
              <a:solidFill>
                <a:srgbClr val="00FF00"/>
              </a:solidFill>
              <a:effectLst>
                <a:outerShdw blurRad="38100" dist="38100" dir="2700000" algn="tl">
                  <a:srgbClr val="000000"/>
                </a:outerShdw>
              </a:effectLst>
              <a:latin typeface="+mj-lt"/>
              <a:ea typeface="+mj-ea"/>
              <a:cs typeface="+mj-cs"/>
            </a:endParaRPr>
          </a:p>
        </p:txBody>
      </p:sp>
      <p:sp>
        <p:nvSpPr>
          <p:cNvPr id="9" name="Textfeld 8"/>
          <p:cNvSpPr txBox="1">
            <a:spLocks noChangeArrowheads="1"/>
          </p:cNvSpPr>
          <p:nvPr/>
        </p:nvSpPr>
        <p:spPr bwMode="auto">
          <a:xfrm>
            <a:off x="1115616" y="1124744"/>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a:p>
        </p:txBody>
      </p:sp>
      <p:sp>
        <p:nvSpPr>
          <p:cNvPr id="3" name="Inhaltsplatzhalter 2"/>
          <p:cNvSpPr>
            <a:spLocks noGrp="1"/>
          </p:cNvSpPr>
          <p:nvPr>
            <p:ph idx="1"/>
          </p:nvPr>
        </p:nvSpPr>
        <p:spPr/>
        <p:txBody>
          <a:bodyPr/>
          <a:lstStyle/>
          <a:p>
            <a:pPr eaLnBrk="1" hangingPunct="1">
              <a:defRPr/>
            </a:pPr>
            <a:endParaRPr lang="de-DE"/>
          </a:p>
        </p:txBody>
      </p:sp>
      <p:pic>
        <p:nvPicPr>
          <p:cNvPr id="29700" name="Picture 2" descr="C:\Users\Roger\Pictures\PictureProject\0003\DSCN71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701" name="Textfeld 4"/>
          <p:cNvSpPr txBox="1">
            <a:spLocks noChangeArrowheads="1"/>
          </p:cNvSpPr>
          <p:nvPr/>
        </p:nvSpPr>
        <p:spPr bwMode="auto">
          <a:xfrm>
            <a:off x="3071813" y="3357563"/>
            <a:ext cx="620712" cy="369887"/>
          </a:xfrm>
          <a:prstGeom prst="rect">
            <a:avLst/>
          </a:prstGeom>
          <a:noFill/>
          <a:ln w="9525">
            <a:noFill/>
            <a:miter lim="800000"/>
            <a:headEnd/>
            <a:tailEnd/>
          </a:ln>
        </p:spPr>
        <p:txBody>
          <a:bodyPr wrap="none">
            <a:spAutoFit/>
          </a:bodyPr>
          <a:lstStyle/>
          <a:p>
            <a:r>
              <a:rPr lang="de-DE"/>
              <a:t>Holz</a:t>
            </a:r>
          </a:p>
        </p:txBody>
      </p:sp>
      <p:sp>
        <p:nvSpPr>
          <p:cNvPr id="29702" name="Textfeld 5"/>
          <p:cNvSpPr txBox="1">
            <a:spLocks noChangeArrowheads="1"/>
          </p:cNvSpPr>
          <p:nvPr/>
        </p:nvSpPr>
        <p:spPr bwMode="auto">
          <a:xfrm>
            <a:off x="7000875" y="2500313"/>
            <a:ext cx="1154483" cy="369332"/>
          </a:xfrm>
          <a:prstGeom prst="rect">
            <a:avLst/>
          </a:prstGeom>
          <a:noFill/>
          <a:ln w="9525">
            <a:noFill/>
            <a:miter lim="800000"/>
            <a:headEnd/>
            <a:tailEnd/>
          </a:ln>
        </p:spPr>
        <p:txBody>
          <a:bodyPr wrap="none">
            <a:spAutoFit/>
          </a:bodyPr>
          <a:lstStyle/>
          <a:p>
            <a:r>
              <a:rPr lang="de-DE" dirty="0">
                <a:solidFill>
                  <a:schemeClr val="bg2"/>
                </a:solidFill>
              </a:rPr>
              <a:t>Lehmziegel</a:t>
            </a:r>
          </a:p>
        </p:txBody>
      </p:sp>
      <p:sp>
        <p:nvSpPr>
          <p:cNvPr id="7"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Spätkanaanäische Zeit</a:t>
            </a:r>
            <a:br>
              <a:rPr lang="de-DE" sz="4400" kern="0">
                <a:solidFill>
                  <a:srgbClr val="00FF00"/>
                </a:solidFill>
                <a:effectLst>
                  <a:outerShdw blurRad="38100" dist="38100" dir="2700000" algn="tl">
                    <a:srgbClr val="000000"/>
                  </a:outerShdw>
                </a:effectLst>
                <a:latin typeface="+mj-lt"/>
                <a:ea typeface="+mj-ea"/>
                <a:cs typeface="+mj-cs"/>
              </a:rPr>
            </a:br>
            <a:r>
              <a:rPr lang="de-DE" sz="4400" kern="0">
                <a:solidFill>
                  <a:srgbClr val="00FF00"/>
                </a:solidFill>
                <a:effectLst>
                  <a:outerShdw blurRad="38100" dist="38100" dir="2700000" algn="tl">
                    <a:srgbClr val="000000"/>
                  </a:outerShdw>
                </a:effectLst>
                <a:latin typeface="+mj-lt"/>
                <a:ea typeface="+mj-ea"/>
                <a:cs typeface="+mj-cs"/>
              </a:rPr>
              <a:t>16.-13. Jh.</a:t>
            </a:r>
            <a:br>
              <a:rPr lang="de-DE" sz="4400" kern="0">
                <a:solidFill>
                  <a:srgbClr val="00FF00"/>
                </a:solidFill>
                <a:effectLst>
                  <a:outerShdw blurRad="38100" dist="38100" dir="2700000" algn="tl">
                    <a:srgbClr val="000000"/>
                  </a:outerShdw>
                </a:effectLst>
                <a:latin typeface="+mj-lt"/>
                <a:ea typeface="+mj-ea"/>
                <a:cs typeface="+mj-cs"/>
              </a:rPr>
            </a:br>
            <a:endParaRPr lang="de-DE" sz="4400" kern="0" dirty="0">
              <a:solidFill>
                <a:srgbClr val="00FF00"/>
              </a:solidFill>
              <a:effectLst>
                <a:outerShdw blurRad="38100" dist="38100" dir="2700000" algn="tl">
                  <a:srgbClr val="000000"/>
                </a:outerShdw>
              </a:effectLst>
              <a:latin typeface="+mj-lt"/>
              <a:ea typeface="+mj-ea"/>
              <a:cs typeface="+mj-cs"/>
            </a:endParaRPr>
          </a:p>
        </p:txBody>
      </p:sp>
      <p:sp>
        <p:nvSpPr>
          <p:cNvPr id="8" name="Textfeld 7"/>
          <p:cNvSpPr txBox="1"/>
          <p:nvPr/>
        </p:nvSpPr>
        <p:spPr>
          <a:xfrm>
            <a:off x="8532440" y="404664"/>
            <a:ext cx="346570" cy="276999"/>
          </a:xfrm>
          <a:prstGeom prst="rect">
            <a:avLst/>
          </a:prstGeom>
          <a:noFill/>
        </p:spPr>
        <p:txBody>
          <a:bodyPr wrap="none" rtlCol="0">
            <a:spAutoFit/>
          </a:bodyPr>
          <a:lstStyle/>
          <a:p>
            <a:r>
              <a:rPr lang="de-DE" sz="1200" dirty="0"/>
              <a:t>RL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de-CH" dirty="0">
                <a:solidFill>
                  <a:srgbClr val="FFC000"/>
                </a:solidFill>
              </a:rPr>
              <a:t>Die Liberalen und die Bibel</a:t>
            </a:r>
          </a:p>
        </p:txBody>
      </p:sp>
      <p:sp>
        <p:nvSpPr>
          <p:cNvPr id="39939" name="Rectangle 3"/>
          <p:cNvSpPr>
            <a:spLocks noGrp="1" noChangeArrowheads="1"/>
          </p:cNvSpPr>
          <p:nvPr>
            <p:ph type="body" sz="half" idx="1"/>
          </p:nvPr>
        </p:nvSpPr>
        <p:spPr>
          <a:xfrm>
            <a:off x="251520" y="1981200"/>
            <a:ext cx="5473005" cy="4114800"/>
          </a:xfrm>
        </p:spPr>
        <p:txBody>
          <a:bodyPr/>
          <a:lstStyle/>
          <a:p>
            <a:pPr eaLnBrk="1" hangingPunct="1">
              <a:lnSpc>
                <a:spcPct val="90000"/>
              </a:lnSpc>
              <a:defRPr/>
            </a:pPr>
            <a:r>
              <a:rPr lang="de-CH" sz="2800" dirty="0">
                <a:effectLst>
                  <a:outerShdw blurRad="38100" dist="38100" dir="2700000" algn="tl">
                    <a:srgbClr val="000000">
                      <a:alpha val="43137"/>
                    </a:srgbClr>
                  </a:outerShdw>
                </a:effectLst>
              </a:rPr>
              <a:t>Finkelstein / Silbermann: Keine Posaunen vor Jericho</a:t>
            </a:r>
          </a:p>
          <a:p>
            <a:pPr eaLnBrk="1" hangingPunct="1">
              <a:lnSpc>
                <a:spcPct val="90000"/>
              </a:lnSpc>
              <a:defRPr/>
            </a:pPr>
            <a:r>
              <a:rPr lang="de-CH" sz="2800" dirty="0">
                <a:effectLst>
                  <a:outerShdw blurRad="38100" dist="38100" dir="2700000" algn="tl">
                    <a:srgbClr val="000000">
                      <a:alpha val="43137"/>
                    </a:srgbClr>
                  </a:outerShdw>
                </a:effectLst>
                <a:sym typeface="Wingdings" pitchFamily="2" charset="2"/>
              </a:rPr>
              <a:t> </a:t>
            </a:r>
            <a:r>
              <a:rPr lang="de-CH" sz="2800" dirty="0">
                <a:effectLst>
                  <a:outerShdw blurRad="38100" dist="38100" dir="2700000" algn="tl">
                    <a:srgbClr val="000000">
                      <a:alpha val="43137"/>
                    </a:srgbClr>
                  </a:outerShdw>
                </a:effectLst>
              </a:rPr>
              <a:t>Israel in Ägypten, Auszug und Landnahme = Legenden</a:t>
            </a:r>
          </a:p>
          <a:p>
            <a:pPr eaLnBrk="1" hangingPunct="1">
              <a:lnSpc>
                <a:spcPct val="90000"/>
              </a:lnSpc>
              <a:defRPr/>
            </a:pPr>
            <a:r>
              <a:rPr lang="de-CH" sz="2800" dirty="0">
                <a:effectLst>
                  <a:outerShdw blurRad="38100" dist="38100" dir="2700000" algn="tl">
                    <a:srgbClr val="000000">
                      <a:alpha val="43137"/>
                    </a:srgbClr>
                  </a:outerShdw>
                </a:effectLst>
                <a:sym typeface="Wingdings" pitchFamily="2" charset="2"/>
              </a:rPr>
              <a:t> </a:t>
            </a:r>
            <a:r>
              <a:rPr lang="de-CH" sz="2800" dirty="0">
                <a:effectLst>
                  <a:outerShdw blurRad="38100" dist="38100" dir="2700000" algn="tl">
                    <a:srgbClr val="000000">
                      <a:alpha val="43137"/>
                    </a:srgbClr>
                  </a:outerShdw>
                </a:effectLst>
              </a:rPr>
              <a:t>Es gäbe keine archäologischen Spuren von Israel in Ägypten.</a:t>
            </a:r>
          </a:p>
          <a:p>
            <a:pPr eaLnBrk="1" hangingPunct="1">
              <a:lnSpc>
                <a:spcPct val="90000"/>
              </a:lnSpc>
              <a:defRPr/>
            </a:pPr>
            <a:r>
              <a:rPr lang="de-CH" sz="2800" dirty="0">
                <a:effectLst>
                  <a:outerShdw blurRad="38100" dist="38100" dir="2700000" algn="tl">
                    <a:srgbClr val="000000">
                      <a:alpha val="43137"/>
                    </a:srgbClr>
                  </a:outerShdw>
                </a:effectLst>
                <a:sym typeface="Wingdings" pitchFamily="2" charset="2"/>
              </a:rPr>
              <a:t> </a:t>
            </a:r>
            <a:r>
              <a:rPr lang="de-CH" sz="2800" dirty="0">
                <a:effectLst>
                  <a:outerShdw blurRad="38100" dist="38100" dir="2700000" algn="tl">
                    <a:srgbClr val="000000">
                      <a:alpha val="43137"/>
                    </a:srgbClr>
                  </a:outerShdw>
                </a:effectLst>
              </a:rPr>
              <a:t>Um 1230 v. Chr. war Jericho keine Stadt. Es gab keine Mauer.</a:t>
            </a:r>
          </a:p>
          <a:p>
            <a:pPr eaLnBrk="1" hangingPunct="1">
              <a:lnSpc>
                <a:spcPct val="90000"/>
              </a:lnSpc>
              <a:defRPr/>
            </a:pPr>
            <a:r>
              <a:rPr lang="de-CH" sz="2800" dirty="0">
                <a:effectLst>
                  <a:outerShdw blurRad="38100" dist="38100" dir="2700000" algn="tl">
                    <a:srgbClr val="000000">
                      <a:alpha val="43137"/>
                    </a:srgbClr>
                  </a:outerShdw>
                </a:effectLst>
                <a:sym typeface="Wingdings" pitchFamily="2" charset="2"/>
              </a:rPr>
              <a:t>  </a:t>
            </a:r>
            <a:r>
              <a:rPr lang="de-CH" sz="2800" dirty="0">
                <a:effectLst>
                  <a:outerShdw blurRad="38100" dist="38100" dir="2700000" algn="tl">
                    <a:srgbClr val="000000">
                      <a:alpha val="43137"/>
                    </a:srgbClr>
                  </a:outerShdw>
                </a:effectLst>
              </a:rPr>
              <a:t>Die Bibel = Legende, Mythos, Märchen</a:t>
            </a:r>
          </a:p>
        </p:txBody>
      </p:sp>
      <p:pic>
        <p:nvPicPr>
          <p:cNvPr id="43010" name="Picture 2" descr="Datei:Israel fink.jpg"/>
          <p:cNvPicPr>
            <a:picLocks noChangeAspect="1" noChangeArrowheads="1"/>
          </p:cNvPicPr>
          <p:nvPr/>
        </p:nvPicPr>
        <p:blipFill>
          <a:blip r:embed="rId2" cstate="print"/>
          <a:srcRect/>
          <a:stretch>
            <a:fillRect/>
          </a:stretch>
        </p:blipFill>
        <p:spPr bwMode="auto">
          <a:xfrm>
            <a:off x="5940152" y="1988839"/>
            <a:ext cx="2808312" cy="4212469"/>
          </a:xfrm>
          <a:prstGeom prst="rect">
            <a:avLst/>
          </a:prstGeom>
          <a:noFill/>
        </p:spPr>
      </p:pic>
      <p:sp>
        <p:nvSpPr>
          <p:cNvPr id="7" name="Textfeld 6"/>
          <p:cNvSpPr txBox="1"/>
          <p:nvPr/>
        </p:nvSpPr>
        <p:spPr>
          <a:xfrm>
            <a:off x="6588224" y="1700808"/>
            <a:ext cx="1688283" cy="276999"/>
          </a:xfrm>
          <a:prstGeom prst="rect">
            <a:avLst/>
          </a:prstGeom>
          <a:noFill/>
        </p:spPr>
        <p:txBody>
          <a:bodyPr wrap="none" rtlCol="0">
            <a:spAutoFit/>
          </a:bodyPr>
          <a:lstStyle/>
          <a:p>
            <a:r>
              <a:rPr lang="de-DE" sz="1200" dirty="0"/>
              <a:t>Neer </a:t>
            </a:r>
            <a:r>
              <a:rPr lang="de-DE" sz="1200" dirty="0" err="1"/>
              <a:t>Lect</a:t>
            </a:r>
            <a:r>
              <a:rPr lang="de-DE" sz="1200" dirty="0"/>
              <a:t> GNU 1.2 </a:t>
            </a:r>
            <a:r>
              <a:rPr lang="de-DE" sz="1200" dirty="0" err="1"/>
              <a:t>or</a:t>
            </a:r>
            <a:r>
              <a:rPr lang="de-DE" sz="1200" dirty="0"/>
              <a:t> </a:t>
            </a:r>
            <a:r>
              <a:rPr lang="de-DE" sz="1200" dirty="0" err="1"/>
              <a:t>later</a:t>
            </a:r>
            <a:endParaRPr lang="de-DE" sz="1200" dirty="0"/>
          </a:p>
        </p:txBody>
      </p:sp>
      <p:sp>
        <p:nvSpPr>
          <p:cNvPr id="8" name="Textfeld 7"/>
          <p:cNvSpPr txBox="1"/>
          <p:nvPr/>
        </p:nvSpPr>
        <p:spPr>
          <a:xfrm>
            <a:off x="5940152" y="6165304"/>
            <a:ext cx="2281394" cy="369332"/>
          </a:xfrm>
          <a:prstGeom prst="rect">
            <a:avLst/>
          </a:prstGeom>
          <a:noFill/>
        </p:spPr>
        <p:txBody>
          <a:bodyPr wrap="none" rtlCol="0">
            <a:spAutoFit/>
          </a:bodyPr>
          <a:lstStyle/>
          <a:p>
            <a:r>
              <a:rPr lang="de-DE" dirty="0"/>
              <a:t>Israel Finkelstein (1949*)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00FF00"/>
                </a:solidFill>
              </a:rPr>
              <a:t>Blick aus dem Thronsaal</a:t>
            </a:r>
          </a:p>
        </p:txBody>
      </p:sp>
      <p:sp>
        <p:nvSpPr>
          <p:cNvPr id="4" name="Textfeld 3"/>
          <p:cNvSpPr txBox="1">
            <a:spLocks noChangeArrowheads="1"/>
          </p:cNvSpPr>
          <p:nvPr/>
        </p:nvSpPr>
        <p:spPr bwMode="auto">
          <a:xfrm>
            <a:off x="5940152"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IsraelReise08\IsraelReise_0119.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00FF00"/>
                </a:solidFill>
              </a:rPr>
              <a:t>Im Thronsaal mit </a:t>
            </a:r>
            <a:r>
              <a:rPr lang="de-DE" dirty="0" err="1">
                <a:solidFill>
                  <a:srgbClr val="00FF00"/>
                </a:solidFill>
              </a:rPr>
              <a:t>Holzfussboden</a:t>
            </a:r>
            <a:endParaRPr lang="de-DE" dirty="0">
              <a:solidFill>
                <a:srgbClr val="00FF00"/>
              </a:solidFill>
            </a:endParaRPr>
          </a:p>
        </p:txBody>
      </p:sp>
      <p:sp>
        <p:nvSpPr>
          <p:cNvPr id="4" name="Textfeld 3"/>
          <p:cNvSpPr txBox="1">
            <a:spLocks noChangeArrowheads="1"/>
          </p:cNvSpPr>
          <p:nvPr/>
        </p:nvSpPr>
        <p:spPr bwMode="auto">
          <a:xfrm>
            <a:off x="5796136" y="429309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oger\Pictures\PictureProject\0003\DSCN71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500063" y="0"/>
            <a:ext cx="8229600" cy="1371600"/>
          </a:xfrm>
        </p:spPr>
        <p:txBody>
          <a:bodyPr/>
          <a:lstStyle/>
          <a:p>
            <a:pPr eaLnBrk="1" hangingPunct="1">
              <a:defRPr/>
            </a:pPr>
            <a:r>
              <a:rPr lang="de-DE" dirty="0">
                <a:solidFill>
                  <a:srgbClr val="00FF00"/>
                </a:solidFill>
              </a:rPr>
              <a:t>Seitenraum des Thronsaales</a:t>
            </a:r>
          </a:p>
        </p:txBody>
      </p:sp>
      <p:sp>
        <p:nvSpPr>
          <p:cNvPr id="32772" name="Textfeld 4"/>
          <p:cNvSpPr txBox="1">
            <a:spLocks noChangeArrowheads="1"/>
          </p:cNvSpPr>
          <p:nvPr/>
        </p:nvSpPr>
        <p:spPr bwMode="auto">
          <a:xfrm>
            <a:off x="4786313" y="4214813"/>
            <a:ext cx="798512" cy="369887"/>
          </a:xfrm>
          <a:prstGeom prst="rect">
            <a:avLst/>
          </a:prstGeom>
          <a:noFill/>
          <a:ln w="9525">
            <a:noFill/>
            <a:miter lim="800000"/>
            <a:headEnd/>
            <a:tailEnd/>
          </a:ln>
        </p:spPr>
        <p:txBody>
          <a:bodyPr wrap="none">
            <a:spAutoFit/>
          </a:bodyPr>
          <a:lstStyle/>
          <a:p>
            <a:r>
              <a:rPr lang="de-DE"/>
              <a:t>Basalt</a:t>
            </a:r>
          </a:p>
        </p:txBody>
      </p:sp>
      <p:sp>
        <p:nvSpPr>
          <p:cNvPr id="32773" name="Textfeld 5"/>
          <p:cNvSpPr txBox="1">
            <a:spLocks noChangeArrowheads="1"/>
          </p:cNvSpPr>
          <p:nvPr/>
        </p:nvSpPr>
        <p:spPr bwMode="auto">
          <a:xfrm>
            <a:off x="6143625" y="3286125"/>
            <a:ext cx="1300163" cy="369888"/>
          </a:xfrm>
          <a:prstGeom prst="rect">
            <a:avLst/>
          </a:prstGeom>
          <a:noFill/>
          <a:ln w="9525">
            <a:noFill/>
            <a:miter lim="800000"/>
            <a:headEnd/>
            <a:tailEnd/>
          </a:ln>
        </p:spPr>
        <p:txBody>
          <a:bodyPr wrap="none">
            <a:spAutoFit/>
          </a:bodyPr>
          <a:lstStyle/>
          <a:p>
            <a:r>
              <a:rPr lang="de-DE"/>
              <a:t>Zedernholz</a:t>
            </a:r>
          </a:p>
        </p:txBody>
      </p:sp>
      <p:sp>
        <p:nvSpPr>
          <p:cNvPr id="32774" name="Textfeld 6"/>
          <p:cNvSpPr txBox="1">
            <a:spLocks noChangeArrowheads="1"/>
          </p:cNvSpPr>
          <p:nvPr/>
        </p:nvSpPr>
        <p:spPr bwMode="auto">
          <a:xfrm>
            <a:off x="6000750" y="2286000"/>
            <a:ext cx="1323975" cy="369888"/>
          </a:xfrm>
          <a:prstGeom prst="rect">
            <a:avLst/>
          </a:prstGeom>
          <a:noFill/>
          <a:ln w="9525">
            <a:noFill/>
            <a:miter lim="800000"/>
            <a:headEnd/>
            <a:tailEnd/>
          </a:ln>
        </p:spPr>
        <p:txBody>
          <a:bodyPr wrap="none">
            <a:spAutoFit/>
          </a:bodyPr>
          <a:lstStyle/>
          <a:p>
            <a:r>
              <a:rPr lang="de-DE"/>
              <a:t>Lehmziegel</a:t>
            </a:r>
          </a:p>
        </p:txBody>
      </p:sp>
      <p:sp>
        <p:nvSpPr>
          <p:cNvPr id="7" name="Textfeld 6"/>
          <p:cNvSpPr txBox="1">
            <a:spLocks noChangeArrowheads="1"/>
          </p:cNvSpPr>
          <p:nvPr/>
        </p:nvSpPr>
        <p:spPr bwMode="auto">
          <a:xfrm>
            <a:off x="4572000" y="5085184"/>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Roger\Pictures\PictureProject\0003\DSCN71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00FF00"/>
                </a:solidFill>
              </a:rPr>
              <a:t>Blick von hinten</a:t>
            </a:r>
          </a:p>
        </p:txBody>
      </p:sp>
      <p:sp>
        <p:nvSpPr>
          <p:cNvPr id="4" name="Textfeld 3"/>
          <p:cNvSpPr txBox="1">
            <a:spLocks noChangeArrowheads="1"/>
          </p:cNvSpPr>
          <p:nvPr/>
        </p:nvSpPr>
        <p:spPr bwMode="auto">
          <a:xfrm>
            <a:off x="5796136" y="3284984"/>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Roger\Pictures\PictureProject\0003\DSCN71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214313" y="2571750"/>
            <a:ext cx="8229600" cy="1371600"/>
          </a:xfrm>
        </p:spPr>
        <p:txBody>
          <a:bodyPr/>
          <a:lstStyle/>
          <a:p>
            <a:pPr eaLnBrk="1" hangingPunct="1">
              <a:defRPr/>
            </a:pPr>
            <a:r>
              <a:rPr lang="de-DE" dirty="0">
                <a:solidFill>
                  <a:srgbClr val="00FF00"/>
                </a:solidFill>
              </a:rPr>
              <a:t>Blick von hinten</a:t>
            </a:r>
          </a:p>
        </p:txBody>
      </p:sp>
      <p:sp>
        <p:nvSpPr>
          <p:cNvPr id="4" name="Textfeld 3"/>
          <p:cNvSpPr txBox="1">
            <a:spLocks noChangeArrowheads="1"/>
          </p:cNvSpPr>
          <p:nvPr/>
        </p:nvSpPr>
        <p:spPr bwMode="auto">
          <a:xfrm>
            <a:off x="5220072" y="5229200"/>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66FF33"/>
                </a:solidFill>
              </a:rPr>
              <a:t>Blick aus dem Thronsaal</a:t>
            </a:r>
          </a:p>
        </p:txBody>
      </p:sp>
      <p:sp>
        <p:nvSpPr>
          <p:cNvPr id="4" name="Textfeld 3"/>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a:solidFill>
                  <a:srgbClr val="00FF00"/>
                </a:solidFill>
              </a:rPr>
              <a:t>Blick aus dem Thronsaal</a:t>
            </a:r>
          </a:p>
        </p:txBody>
      </p:sp>
      <p:sp>
        <p:nvSpPr>
          <p:cNvPr id="36868" name="Textfeld 3"/>
          <p:cNvSpPr txBox="1">
            <a:spLocks noChangeArrowheads="1"/>
          </p:cNvSpPr>
          <p:nvPr/>
        </p:nvSpPr>
        <p:spPr bwMode="auto">
          <a:xfrm>
            <a:off x="4429125" y="3143250"/>
            <a:ext cx="1657350" cy="369888"/>
          </a:xfrm>
          <a:prstGeom prst="rect">
            <a:avLst/>
          </a:prstGeom>
          <a:noFill/>
          <a:ln w="9525">
            <a:noFill/>
            <a:miter lim="800000"/>
            <a:headEnd/>
            <a:tailEnd/>
          </a:ln>
        </p:spPr>
        <p:txBody>
          <a:bodyPr wrap="none">
            <a:spAutoFit/>
          </a:bodyPr>
          <a:lstStyle/>
          <a:p>
            <a:r>
              <a:rPr lang="de-DE"/>
              <a:t>Höhe (</a:t>
            </a:r>
            <a:r>
              <a:rPr lang="de-DE" i="1"/>
              <a:t>bamah</a:t>
            </a:r>
            <a:r>
              <a:rPr lang="de-DE"/>
              <a:t>)</a:t>
            </a:r>
          </a:p>
        </p:txBody>
      </p:sp>
      <p:sp>
        <p:nvSpPr>
          <p:cNvPr id="5" name="Line 6"/>
          <p:cNvSpPr>
            <a:spLocks noChangeShapeType="1"/>
          </p:cNvSpPr>
          <p:nvPr/>
        </p:nvSpPr>
        <p:spPr bwMode="auto">
          <a:xfrm flipH="1">
            <a:off x="4286250" y="3571875"/>
            <a:ext cx="928688" cy="1071563"/>
          </a:xfrm>
          <a:prstGeom prst="line">
            <a:avLst/>
          </a:prstGeom>
          <a:noFill/>
          <a:ln w="57150">
            <a:solidFill>
              <a:srgbClr val="FF0000"/>
            </a:solidFill>
            <a:round/>
            <a:headEnd/>
            <a:tailEnd type="triangle" w="med" len="med"/>
          </a:ln>
        </p:spPr>
        <p:txBody>
          <a:bodyPr/>
          <a:lstStyle/>
          <a:p>
            <a:endParaRPr lang="de-DE"/>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Tel Dan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Roger\Eigene Bilder\PictureProject\0016\DSCN43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500063" y="0"/>
            <a:ext cx="8229600" cy="1371600"/>
          </a:xfrm>
        </p:spPr>
        <p:txBody>
          <a:bodyPr/>
          <a:lstStyle/>
          <a:p>
            <a:pPr eaLnBrk="1" hangingPunct="1">
              <a:defRPr/>
            </a:pPr>
            <a:r>
              <a:rPr lang="de-DE" dirty="0">
                <a:solidFill>
                  <a:srgbClr val="00FF00"/>
                </a:solidFill>
              </a:rPr>
              <a:t>Das kanaanitische Stadttor, um 1700 v. Chr.</a:t>
            </a:r>
          </a:p>
        </p:txBody>
      </p:sp>
      <p:sp>
        <p:nvSpPr>
          <p:cNvPr id="4" name="Textfeld 3"/>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Roger\Eigene Bilder\PictureProject\0016\DSCN4328.JPG"/>
          <p:cNvPicPr>
            <a:picLocks noChangeAspect="1" noChangeArrowheads="1"/>
          </p:cNvPicPr>
          <p:nvPr/>
        </p:nvPicPr>
        <p:blipFill>
          <a:blip r:embed="rId2" cstate="print"/>
          <a:srcRect/>
          <a:stretch>
            <a:fillRect/>
          </a:stretch>
        </p:blipFill>
        <p:spPr bwMode="auto">
          <a:xfrm>
            <a:off x="-285750" y="-5715000"/>
            <a:ext cx="9429750" cy="12573000"/>
          </a:xfrm>
          <a:prstGeom prst="rect">
            <a:avLst/>
          </a:prstGeom>
          <a:noFill/>
          <a:ln w="9525">
            <a:noFill/>
            <a:miter lim="800000"/>
            <a:headEnd/>
            <a:tailEnd/>
          </a:ln>
        </p:spPr>
      </p:pic>
      <p:sp>
        <p:nvSpPr>
          <p:cNvPr id="3" name="Inhaltsplatzhalter 2"/>
          <p:cNvSpPr>
            <a:spLocks noGrp="1"/>
          </p:cNvSpPr>
          <p:nvPr>
            <p:ph idx="1"/>
          </p:nvPr>
        </p:nvSpPr>
        <p:spPr>
          <a:xfrm>
            <a:off x="0" y="1571625"/>
            <a:ext cx="9144000" cy="5595938"/>
          </a:xfrm>
        </p:spPr>
        <p:txBody>
          <a:bodyPr/>
          <a:lstStyle/>
          <a:p>
            <a:pPr eaLnBrk="1" hangingPunct="1">
              <a:defRPr/>
            </a:pPr>
            <a:r>
              <a:rPr lang="de-DE" b="1" dirty="0">
                <a:effectLst>
                  <a:outerShdw blurRad="38100" dist="38100" dir="2700000" algn="tl">
                    <a:srgbClr val="000000">
                      <a:alpha val="43137"/>
                    </a:srgbClr>
                  </a:outerShdw>
                </a:effectLst>
              </a:rPr>
              <a:t>Rich 18: </a:t>
            </a:r>
            <a:r>
              <a:rPr lang="de-DE" b="1" dirty="0">
                <a:solidFill>
                  <a:srgbClr val="FFFF00"/>
                </a:solidFill>
                <a:effectLst>
                  <a:outerShdw blurRad="38100" dist="38100" dir="2700000" algn="tl">
                    <a:srgbClr val="000000">
                      <a:alpha val="43137"/>
                    </a:srgbClr>
                  </a:outerShdw>
                </a:effectLst>
              </a:rPr>
              <a:t>27 So nahmen sie, was Micha gemacht hatte, und den Priester, den er besaß. Und sie überfielen </a:t>
            </a:r>
            <a:r>
              <a:rPr lang="de-DE" b="1" dirty="0" err="1">
                <a:solidFill>
                  <a:srgbClr val="FFFF00"/>
                </a:solidFill>
                <a:effectLst>
                  <a:outerShdw blurRad="38100" dist="38100" dir="2700000" algn="tl">
                    <a:srgbClr val="000000">
                      <a:alpha val="43137"/>
                    </a:srgbClr>
                  </a:outerShdw>
                </a:effectLst>
              </a:rPr>
              <a:t>Laish</a:t>
            </a:r>
            <a:r>
              <a:rPr lang="de-DE" b="1" dirty="0">
                <a:solidFill>
                  <a:srgbClr val="FFFF00"/>
                </a:solidFill>
                <a:effectLst>
                  <a:outerShdw blurRad="38100" dist="38100" dir="2700000" algn="tl">
                    <a:srgbClr val="000000">
                      <a:alpha val="43137"/>
                    </a:srgbClr>
                  </a:outerShdw>
                </a:effectLst>
              </a:rPr>
              <a:t>, ein ruhiges und sicheres Volk, und schlugen es mit der Schärfe des Schwertes; und die Stadt verbrannten sie mit Feuer. 28 Und kein Erretter war da; denn die Stadt war fern von </a:t>
            </a:r>
            <a:r>
              <a:rPr lang="de-DE" b="1" dirty="0" err="1">
                <a:solidFill>
                  <a:srgbClr val="FFFF00"/>
                </a:solidFill>
                <a:effectLst>
                  <a:outerShdw blurRad="38100" dist="38100" dir="2700000" algn="tl">
                    <a:srgbClr val="000000">
                      <a:alpha val="43137"/>
                    </a:srgbClr>
                  </a:outerShdw>
                </a:effectLst>
              </a:rPr>
              <a:t>Zidon</a:t>
            </a:r>
            <a:r>
              <a:rPr lang="de-DE" b="1" dirty="0">
                <a:solidFill>
                  <a:srgbClr val="FFFF00"/>
                </a:solidFill>
                <a:effectLst>
                  <a:outerShdw blurRad="38100" dist="38100" dir="2700000" algn="tl">
                    <a:srgbClr val="000000">
                      <a:alpha val="43137"/>
                    </a:srgbClr>
                  </a:outerShdw>
                </a:effectLst>
              </a:rPr>
              <a:t>, und sie hatten nichts mit Menschen zu schaffen; </a:t>
            </a:r>
          </a:p>
        </p:txBody>
      </p:sp>
      <p:sp>
        <p:nvSpPr>
          <p:cNvPr id="5" name="Titel 1"/>
          <p:cNvSpPr>
            <a:spLocks noGrp="1"/>
          </p:cNvSpPr>
          <p:nvPr>
            <p:ph type="title"/>
          </p:nvPr>
        </p:nvSpPr>
        <p:spPr>
          <a:xfrm>
            <a:off x="285750" y="-285750"/>
            <a:ext cx="8229600" cy="1371600"/>
          </a:xfrm>
        </p:spPr>
        <p:txBody>
          <a:bodyPr/>
          <a:lstStyle/>
          <a:p>
            <a:pPr eaLnBrk="1" hangingPunct="1">
              <a:defRPr/>
            </a:pPr>
            <a:r>
              <a:rPr lang="de-DE" dirty="0">
                <a:solidFill>
                  <a:srgbClr val="00FF00"/>
                </a:solidFill>
              </a:rPr>
              <a:t>Eroberung durch Israel</a:t>
            </a:r>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696"/>
            <a:ext cx="7772400" cy="1224136"/>
          </a:xfrm>
        </p:spPr>
        <p:txBody>
          <a:bodyPr/>
          <a:lstStyle/>
          <a:p>
            <a:r>
              <a:rPr lang="de-DE" b="1" dirty="0">
                <a:effectLst>
                  <a:outerShdw blurRad="38100" dist="38100" dir="2700000" algn="tl">
                    <a:srgbClr val="000000">
                      <a:alpha val="43137"/>
                    </a:srgbClr>
                  </a:outerShdw>
                </a:effectLst>
              </a:rPr>
              <a:t>Wann fand der Auszug aus Ägypten statt?</a:t>
            </a:r>
          </a:p>
        </p:txBody>
      </p:sp>
      <p:sp>
        <p:nvSpPr>
          <p:cNvPr id="3" name="Inhaltsplatzhalter 2"/>
          <p:cNvSpPr>
            <a:spLocks noGrp="1"/>
          </p:cNvSpPr>
          <p:nvPr>
            <p:ph idx="1"/>
          </p:nvPr>
        </p:nvSpPr>
        <p:spPr>
          <a:xfrm>
            <a:off x="179512" y="2132856"/>
            <a:ext cx="4608512" cy="3963144"/>
          </a:xfrm>
        </p:spPr>
        <p:txBody>
          <a:bodyPr/>
          <a:lstStyle/>
          <a:p>
            <a:r>
              <a:rPr lang="de-DE" sz="3600" dirty="0">
                <a:effectLst>
                  <a:outerShdw blurRad="38100" dist="38100" dir="2700000" algn="tl">
                    <a:srgbClr val="000000">
                      <a:alpha val="43137"/>
                    </a:srgbClr>
                  </a:outerShdw>
                </a:effectLst>
              </a:rPr>
              <a:t>Strikte biblische Chronologie (RL):     1606 v. Chr.</a:t>
            </a:r>
          </a:p>
          <a:p>
            <a:r>
              <a:rPr lang="de-DE" sz="3600" dirty="0">
                <a:effectLst>
                  <a:outerShdw blurRad="38100" dist="38100" dir="2700000" algn="tl">
                    <a:srgbClr val="000000">
                      <a:alpha val="43137"/>
                    </a:srgbClr>
                  </a:outerShdw>
                </a:effectLst>
              </a:rPr>
              <a:t>Evangelikale Position: 1446 v. Chr.</a:t>
            </a:r>
            <a:endParaRPr lang="de-DE" sz="3600" dirty="0">
              <a:effectLst>
                <a:outerShdw blurRad="38100" dist="38100" dir="2700000" algn="tl">
                  <a:srgbClr val="000000">
                    <a:alpha val="43137"/>
                  </a:srgbClr>
                </a:outerShdw>
              </a:effectLst>
              <a:sym typeface="Wingdings" pitchFamily="2" charset="2"/>
            </a:endParaRPr>
          </a:p>
          <a:p>
            <a:r>
              <a:rPr lang="de-DE" sz="3600" dirty="0">
                <a:effectLst>
                  <a:outerShdw blurRad="38100" dist="38100" dir="2700000" algn="tl">
                    <a:srgbClr val="000000">
                      <a:alpha val="43137"/>
                    </a:srgbClr>
                  </a:outerShdw>
                </a:effectLst>
                <a:sym typeface="Wingdings" pitchFamily="2" charset="2"/>
              </a:rPr>
              <a:t>Liberale Position:     1230 v. Chr.</a:t>
            </a:r>
            <a:endParaRPr lang="de-DE" sz="3600" dirty="0">
              <a:effectLst>
                <a:outerShdw blurRad="38100" dist="38100" dir="2700000" algn="tl">
                  <a:srgbClr val="000000">
                    <a:alpha val="43137"/>
                  </a:srgbClr>
                </a:outerShdw>
              </a:effectLst>
            </a:endParaRPr>
          </a:p>
          <a:p>
            <a:pPr>
              <a:buNone/>
            </a:pPr>
            <a:endParaRPr lang="de-DE" sz="2800" dirty="0">
              <a:effectLst>
                <a:outerShdw blurRad="38100" dist="38100" dir="2700000" algn="tl">
                  <a:srgbClr val="000000">
                    <a:alpha val="43137"/>
                  </a:srgbClr>
                </a:outerShdw>
              </a:effectLst>
            </a:endParaRPr>
          </a:p>
        </p:txBody>
      </p:sp>
      <p:pic>
        <p:nvPicPr>
          <p:cNvPr id="4" name="Picture 8" descr="Nile_River_and_delta_from_orbit"/>
          <p:cNvPicPr>
            <a:picLocks noChangeAspect="1" noChangeArrowheads="1"/>
          </p:cNvPicPr>
          <p:nvPr/>
        </p:nvPicPr>
        <p:blipFill>
          <a:blip r:embed="rId2" cstate="print"/>
          <a:srcRect/>
          <a:stretch>
            <a:fillRect/>
          </a:stretch>
        </p:blipFill>
        <p:spPr>
          <a:xfrm>
            <a:off x="4788024" y="2204864"/>
            <a:ext cx="3960440" cy="3112014"/>
          </a:xfrm>
          <a:prstGeom prst="rect">
            <a:avLst/>
          </a:prstGeom>
          <a:noFill/>
        </p:spPr>
      </p:pic>
      <p:sp>
        <p:nvSpPr>
          <p:cNvPr id="5" name="Line 13"/>
          <p:cNvSpPr>
            <a:spLocks noChangeShapeType="1"/>
          </p:cNvSpPr>
          <p:nvPr/>
        </p:nvSpPr>
        <p:spPr bwMode="auto">
          <a:xfrm flipV="1">
            <a:off x="467544" y="4725144"/>
            <a:ext cx="4032250" cy="1674019"/>
          </a:xfrm>
          <a:prstGeom prst="line">
            <a:avLst/>
          </a:prstGeom>
          <a:noFill/>
          <a:ln w="38100">
            <a:solidFill>
              <a:srgbClr val="FF3300"/>
            </a:solidFill>
            <a:round/>
            <a:headEnd/>
            <a:tailEnd/>
          </a:ln>
        </p:spPr>
        <p:txBody>
          <a:bodyPr wrap="none" anchor="ctr"/>
          <a:lstStyle/>
          <a:p>
            <a:endParaRPr lang="de-DE"/>
          </a:p>
        </p:txBody>
      </p:sp>
      <p:sp>
        <p:nvSpPr>
          <p:cNvPr id="6" name="Line 13"/>
          <p:cNvSpPr>
            <a:spLocks noChangeShapeType="1"/>
          </p:cNvSpPr>
          <p:nvPr/>
        </p:nvSpPr>
        <p:spPr bwMode="auto">
          <a:xfrm>
            <a:off x="395536" y="5157191"/>
            <a:ext cx="3168352" cy="1080119"/>
          </a:xfrm>
          <a:prstGeom prst="line">
            <a:avLst/>
          </a:prstGeom>
          <a:noFill/>
          <a:ln w="38100">
            <a:solidFill>
              <a:srgbClr val="FF3300"/>
            </a:solidFill>
            <a:round/>
            <a:headEnd/>
            <a:tailEnd/>
          </a:ln>
        </p:spPr>
        <p:txBody>
          <a:bodyPr wrap="none" anchor="ctr"/>
          <a:lstStyle/>
          <a:p>
            <a:endParaRPr lang="de-DE"/>
          </a:p>
        </p:txBody>
      </p:sp>
      <p:sp>
        <p:nvSpPr>
          <p:cNvPr id="8" name="Textfeld 7"/>
          <p:cNvSpPr txBox="1"/>
          <p:nvPr/>
        </p:nvSpPr>
        <p:spPr>
          <a:xfrm>
            <a:off x="3635896" y="5301208"/>
            <a:ext cx="5112568" cy="1384995"/>
          </a:xfrm>
          <a:prstGeom prst="rect">
            <a:avLst/>
          </a:prstGeom>
          <a:noFill/>
        </p:spPr>
        <p:txBody>
          <a:bodyPr wrap="square" rtlCol="0">
            <a:spAutoFit/>
          </a:bodyPr>
          <a:lstStyle/>
          <a:p>
            <a:r>
              <a:rPr lang="de-DE" sz="2800" dirty="0">
                <a:solidFill>
                  <a:srgbClr val="66FF33"/>
                </a:solidFill>
                <a:effectLst>
                  <a:outerShdw blurRad="38100" dist="38100" dir="2700000" algn="tl">
                    <a:srgbClr val="000000">
                      <a:alpha val="43137"/>
                    </a:srgbClr>
                  </a:outerShdw>
                </a:effectLst>
              </a:rPr>
              <a:t>Diese Datierung steht grundsätzlich im Widerspruch zu den biblischen Jahreszahlen und zur Archäologie!</a:t>
            </a:r>
          </a:p>
        </p:txBody>
      </p:sp>
      <p:sp>
        <p:nvSpPr>
          <p:cNvPr id="9" name="Textfeld 8"/>
          <p:cNvSpPr txBox="1"/>
          <p:nvPr/>
        </p:nvSpPr>
        <p:spPr>
          <a:xfrm>
            <a:off x="8172400" y="1916832"/>
            <a:ext cx="530915" cy="276999"/>
          </a:xfrm>
          <a:prstGeom prst="rect">
            <a:avLst/>
          </a:prstGeom>
          <a:noFill/>
        </p:spPr>
        <p:txBody>
          <a:bodyPr wrap="none" rtlCol="0">
            <a:spAutoFit/>
          </a:bodyPr>
          <a:lstStyle/>
          <a:p>
            <a:r>
              <a:rPr lang="de-DE" sz="1200" dirty="0"/>
              <a:t>NASA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Roger\Eigene Bilder\PictureProject\0016\DSCN4328.JPG"/>
          <p:cNvPicPr>
            <a:picLocks noChangeAspect="1" noChangeArrowheads="1"/>
          </p:cNvPicPr>
          <p:nvPr/>
        </p:nvPicPr>
        <p:blipFill>
          <a:blip r:embed="rId2" cstate="print"/>
          <a:srcRect/>
          <a:stretch>
            <a:fillRect/>
          </a:stretch>
        </p:blipFill>
        <p:spPr bwMode="auto">
          <a:xfrm>
            <a:off x="-285750" y="-5715000"/>
            <a:ext cx="9429750" cy="12573000"/>
          </a:xfrm>
          <a:prstGeom prst="rect">
            <a:avLst/>
          </a:prstGeom>
          <a:noFill/>
          <a:ln w="9525">
            <a:noFill/>
            <a:miter lim="800000"/>
            <a:headEnd/>
            <a:tailEnd/>
          </a:ln>
        </p:spPr>
      </p:pic>
      <p:sp>
        <p:nvSpPr>
          <p:cNvPr id="3" name="Inhaltsplatzhalter 2"/>
          <p:cNvSpPr>
            <a:spLocks noGrp="1"/>
          </p:cNvSpPr>
          <p:nvPr>
            <p:ph idx="1"/>
          </p:nvPr>
        </p:nvSpPr>
        <p:spPr>
          <a:xfrm>
            <a:off x="214313" y="1500188"/>
            <a:ext cx="8929687" cy="5357812"/>
          </a:xfrm>
        </p:spPr>
        <p:txBody>
          <a:bodyPr/>
          <a:lstStyle/>
          <a:p>
            <a:pPr eaLnBrk="1" hangingPunct="1">
              <a:buFont typeface="Wingdings" pitchFamily="2" charset="2"/>
              <a:buNone/>
              <a:defRPr/>
            </a:pPr>
            <a:r>
              <a:rPr lang="de-DE" b="1" dirty="0">
                <a:solidFill>
                  <a:srgbClr val="FFFF00"/>
                </a:solidFill>
              </a:rPr>
              <a:t>	</a:t>
            </a:r>
            <a:r>
              <a:rPr lang="de-DE" b="1" dirty="0">
                <a:solidFill>
                  <a:srgbClr val="FFFF00"/>
                </a:solidFill>
                <a:effectLst>
                  <a:outerShdw blurRad="38100" dist="38100" dir="2700000" algn="tl">
                    <a:srgbClr val="000000">
                      <a:alpha val="43137"/>
                    </a:srgbClr>
                  </a:outerShdw>
                </a:effectLst>
              </a:rPr>
              <a:t>und sie lag in dem Tale, das sich nach Beth-</a:t>
            </a:r>
            <a:r>
              <a:rPr lang="de-DE" b="1" dirty="0" err="1">
                <a:solidFill>
                  <a:srgbClr val="FFFF00"/>
                </a:solidFill>
                <a:effectLst>
                  <a:outerShdw blurRad="38100" dist="38100" dir="2700000" algn="tl">
                    <a:srgbClr val="000000">
                      <a:alpha val="43137"/>
                    </a:srgbClr>
                  </a:outerShdw>
                </a:effectLst>
              </a:rPr>
              <a:t>Rechob</a:t>
            </a:r>
            <a:r>
              <a:rPr lang="de-DE" b="1" dirty="0">
                <a:solidFill>
                  <a:srgbClr val="FFFF00"/>
                </a:solidFill>
                <a:effectLst>
                  <a:outerShdw blurRad="38100" dist="38100" dir="2700000" algn="tl">
                    <a:srgbClr val="000000">
                      <a:alpha val="43137"/>
                    </a:srgbClr>
                  </a:outerShdw>
                </a:effectLst>
              </a:rPr>
              <a:t> hin erstreckt. Und sie bauten die Stadt wieder auf und wohnten darin; 29 und sie gaben der Stadt den Namen Dan, nach dem Namen Dans, ihres Vaters, welcher dem Israel geboren wurde; dagegen war im Anfang Lais der Name der Stadt. -</a:t>
            </a:r>
          </a:p>
          <a:p>
            <a:pPr eaLnBrk="1" hangingPunct="1">
              <a:defRPr/>
            </a:pPr>
            <a:endParaRPr lang="de-DE" b="1" dirty="0">
              <a:solidFill>
                <a:srgbClr val="FFFF00"/>
              </a:solidFill>
            </a:endParaRPr>
          </a:p>
        </p:txBody>
      </p:sp>
      <p:sp>
        <p:nvSpPr>
          <p:cNvPr id="4" name="Titel 1"/>
          <p:cNvSpPr>
            <a:spLocks noGrp="1"/>
          </p:cNvSpPr>
          <p:nvPr>
            <p:ph type="title"/>
          </p:nvPr>
        </p:nvSpPr>
        <p:spPr>
          <a:xfrm>
            <a:off x="285750" y="-285750"/>
            <a:ext cx="8229600" cy="1371600"/>
          </a:xfrm>
        </p:spPr>
        <p:txBody>
          <a:bodyPr/>
          <a:lstStyle/>
          <a:p>
            <a:pPr eaLnBrk="1" hangingPunct="1">
              <a:defRPr/>
            </a:pPr>
            <a:r>
              <a:rPr lang="de-DE" dirty="0">
                <a:solidFill>
                  <a:srgbClr val="00FF00"/>
                </a:solidFill>
              </a:rPr>
              <a:t>Eroberung durch Israel</a:t>
            </a:r>
          </a:p>
        </p:txBody>
      </p:sp>
      <p:sp>
        <p:nvSpPr>
          <p:cNvPr id="99333" name="Textfeld 4"/>
          <p:cNvSpPr txBox="1">
            <a:spLocks noChangeArrowheads="1"/>
          </p:cNvSpPr>
          <p:nvPr/>
        </p:nvSpPr>
        <p:spPr bwMode="auto">
          <a:xfrm>
            <a:off x="1214438" y="5929313"/>
            <a:ext cx="7743825" cy="461962"/>
          </a:xfrm>
          <a:prstGeom prst="rect">
            <a:avLst/>
          </a:prstGeom>
          <a:noFill/>
          <a:ln w="9525">
            <a:noFill/>
            <a:miter lim="800000"/>
            <a:headEnd/>
            <a:tailEnd/>
          </a:ln>
        </p:spPr>
        <p:txBody>
          <a:bodyPr wrap="none">
            <a:spAutoFit/>
          </a:bodyPr>
          <a:lstStyle/>
          <a:p>
            <a:pPr>
              <a:defRPr/>
            </a:pPr>
            <a:r>
              <a:rPr lang="de-DE" sz="2400" b="1" dirty="0">
                <a:effectLst>
                  <a:outerShdw blurRad="38100" dist="38100" dir="2700000" algn="tl">
                    <a:srgbClr val="000000">
                      <a:alpha val="43137"/>
                    </a:srgbClr>
                  </a:outerShdw>
                </a:effectLst>
              </a:rPr>
              <a:t>Enorme Ascheschicht: MB IIB-C: um 1560 v. Chr.</a:t>
            </a:r>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Salomo in Jerusalem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323850" y="0"/>
            <a:ext cx="8569325" cy="764704"/>
          </a:xfrm>
        </p:spPr>
        <p:txBody>
          <a:bodyPr/>
          <a:lstStyle/>
          <a:p>
            <a:pPr eaLnBrk="1" hangingPunct="1">
              <a:defRPr/>
            </a:pPr>
            <a:r>
              <a:rPr lang="de-CH" dirty="0">
                <a:solidFill>
                  <a:srgbClr val="FFC000"/>
                </a:solidFill>
              </a:rPr>
              <a:t>Wo befindet sich der </a:t>
            </a:r>
            <a:r>
              <a:rPr lang="de-CH" dirty="0" err="1">
                <a:solidFill>
                  <a:srgbClr val="FFC000"/>
                </a:solidFill>
              </a:rPr>
              <a:t>Ophel</a:t>
            </a:r>
            <a:r>
              <a:rPr lang="de-CH" dirty="0">
                <a:solidFill>
                  <a:srgbClr val="FFC000"/>
                </a:solidFill>
              </a:rPr>
              <a:t>?</a:t>
            </a:r>
            <a:endParaRPr lang="de-DE" dirty="0">
              <a:solidFill>
                <a:srgbClr val="FFC0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rPr>
              <a:t>Davidsstadt</a:t>
            </a:r>
            <a:endParaRPr lang="de-DE" dirty="0">
              <a:effectLst>
                <a:outerShdw blurRad="38100" dist="38100" dir="2700000" algn="tl">
                  <a:srgbClr val="000000">
                    <a:alpha val="43137"/>
                  </a:srgbClr>
                </a:outerShdw>
              </a:effectLst>
            </a:endParaRPr>
          </a:p>
        </p:txBody>
      </p:sp>
      <p:sp>
        <p:nvSpPr>
          <p:cNvPr id="4102"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rPr>
              <a:t>Altstadt von Jerusalem</a:t>
            </a:r>
            <a:endParaRPr lang="de-DE" dirty="0">
              <a:effectLst>
                <a:outerShdw blurRad="38100" dist="38100" dir="2700000" algn="tl">
                  <a:srgbClr val="000000">
                    <a:alpha val="43137"/>
                  </a:srgbClr>
                </a:outerShdw>
              </a:effectLst>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rPr>
              <a:t>Tempelplatz</a:t>
            </a:r>
          </a:p>
        </p:txBody>
      </p:sp>
      <p:sp>
        <p:nvSpPr>
          <p:cNvPr id="4106" name="Text Box 15"/>
          <p:cNvSpPr txBox="1">
            <a:spLocks noChangeArrowheads="1"/>
          </p:cNvSpPr>
          <p:nvPr/>
        </p:nvSpPr>
        <p:spPr bwMode="auto">
          <a:xfrm>
            <a:off x="-1285875" y="3786188"/>
            <a:ext cx="311150" cy="366712"/>
          </a:xfrm>
          <a:prstGeom prst="rect">
            <a:avLst/>
          </a:prstGeom>
          <a:noFill/>
          <a:ln w="9525">
            <a:noFill/>
            <a:miter lim="800000"/>
            <a:headEnd/>
            <a:tailEnd/>
          </a:ln>
        </p:spPr>
        <p:txBody>
          <a:bodyPr wrap="none">
            <a:spAutoFit/>
          </a:bodyPr>
          <a:lstStyle/>
          <a:p>
            <a:r>
              <a:rPr lang="de-CH">
                <a:solidFill>
                  <a:srgbClr val="00FF00"/>
                </a:solidFill>
              </a:rPr>
              <a:t>S</a:t>
            </a:r>
            <a:endParaRPr lang="de-DE">
              <a:solidFill>
                <a:srgbClr val="00FF00"/>
              </a:solidFill>
            </a:endParaRPr>
          </a:p>
        </p:txBody>
      </p:sp>
      <p:sp>
        <p:nvSpPr>
          <p:cNvPr id="4107" name="Text Box 16"/>
          <p:cNvSpPr txBox="1">
            <a:spLocks noChangeArrowheads="1"/>
          </p:cNvSpPr>
          <p:nvPr/>
        </p:nvSpPr>
        <p:spPr bwMode="auto">
          <a:xfrm>
            <a:off x="8807450" y="2786063"/>
            <a:ext cx="336550" cy="366712"/>
          </a:xfrm>
          <a:prstGeom prst="rect">
            <a:avLst/>
          </a:prstGeom>
          <a:noFill/>
          <a:ln w="9525">
            <a:noFill/>
            <a:miter lim="800000"/>
            <a:headEnd/>
            <a:tailEnd/>
          </a:ln>
        </p:spPr>
        <p:txBody>
          <a:bodyPr wrap="none">
            <a:spAutoFit/>
          </a:bodyPr>
          <a:lstStyle/>
          <a:p>
            <a:r>
              <a:rPr lang="de-CH">
                <a:solidFill>
                  <a:srgbClr val="00FF00"/>
                </a:solidFill>
              </a:rPr>
              <a:t>N</a:t>
            </a:r>
            <a:endParaRPr lang="de-DE">
              <a:solidFill>
                <a:srgbClr val="00FF00"/>
              </a:solidFill>
            </a:endParaRPr>
          </a:p>
        </p:txBody>
      </p:sp>
      <p:sp>
        <p:nvSpPr>
          <p:cNvPr id="12" name="Textfeld 11"/>
          <p:cNvSpPr txBox="1"/>
          <p:nvPr/>
        </p:nvSpPr>
        <p:spPr>
          <a:xfrm>
            <a:off x="2195736" y="6093296"/>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rPr>
              <a:t>Kidrontal</a:t>
            </a:r>
            <a:endParaRPr lang="de-DE" dirty="0">
              <a:effectLst>
                <a:outerShdw blurRad="38100" dist="38100" dir="2700000" algn="tl">
                  <a:srgbClr val="000000">
                    <a:alpha val="43137"/>
                  </a:srgbClr>
                </a:outerShdw>
              </a:effectLst>
            </a:endParaRPr>
          </a:p>
        </p:txBody>
      </p:sp>
      <p:sp>
        <p:nvSpPr>
          <p:cNvPr id="14" name="Textfeld 13"/>
          <p:cNvSpPr txBox="1"/>
          <p:nvPr/>
        </p:nvSpPr>
        <p:spPr>
          <a:xfrm>
            <a:off x="323528" y="4509120"/>
            <a:ext cx="2952328" cy="1846659"/>
          </a:xfrm>
          <a:prstGeom prst="rect">
            <a:avLst/>
          </a:prstGeom>
          <a:noFill/>
        </p:spPr>
        <p:txBody>
          <a:bodyPr wrap="square" rtlCol="0">
            <a:spAutoFit/>
          </a:bodyPr>
          <a:lstStyle/>
          <a:p>
            <a:r>
              <a:rPr lang="de-DE" sz="2400" dirty="0" err="1">
                <a:solidFill>
                  <a:srgbClr val="66FF33"/>
                </a:solidFill>
                <a:effectLst>
                  <a:outerShdw blurRad="38100" dist="38100" dir="2700000" algn="tl">
                    <a:srgbClr val="000000">
                      <a:alpha val="43137"/>
                    </a:srgbClr>
                  </a:outerShdw>
                </a:effectLst>
              </a:rPr>
              <a:t>Ophel</a:t>
            </a:r>
            <a:r>
              <a:rPr lang="de-DE" sz="2400" dirty="0">
                <a:solidFill>
                  <a:srgbClr val="66FF33"/>
                </a:solidFill>
                <a:effectLst>
                  <a:outerShdw blurRad="38100" dist="38100" dir="2700000" algn="tl">
                    <a:srgbClr val="000000">
                      <a:alpha val="43137"/>
                    </a:srgbClr>
                  </a:outerShdw>
                </a:effectLst>
              </a:rPr>
              <a:t>:</a:t>
            </a:r>
          </a:p>
          <a:p>
            <a:r>
              <a:rPr lang="de-DE" sz="2400" dirty="0">
                <a:solidFill>
                  <a:srgbClr val="66FF33"/>
                </a:solidFill>
                <a:effectLst>
                  <a:outerShdw blurRad="38100" dist="38100" dir="2700000" algn="tl">
                    <a:srgbClr val="000000">
                      <a:alpha val="43137"/>
                    </a:srgbClr>
                  </a:outerShdw>
                </a:effectLst>
              </a:rPr>
              <a:t>2Chron 27,3; 33,14; </a:t>
            </a:r>
          </a:p>
          <a:p>
            <a:r>
              <a:rPr lang="de-DE" sz="2400" dirty="0" err="1">
                <a:solidFill>
                  <a:srgbClr val="66FF33"/>
                </a:solidFill>
                <a:effectLst>
                  <a:outerShdw blurRad="38100" dist="38100" dir="2700000" algn="tl">
                    <a:srgbClr val="000000">
                      <a:alpha val="43137"/>
                    </a:srgbClr>
                  </a:outerShdw>
                </a:effectLst>
              </a:rPr>
              <a:t>Neh</a:t>
            </a:r>
            <a:r>
              <a:rPr lang="de-DE" sz="2400" dirty="0">
                <a:solidFill>
                  <a:srgbClr val="66FF33"/>
                </a:solidFill>
                <a:effectLst>
                  <a:outerShdw blurRad="38100" dist="38100" dir="2700000" algn="tl">
                    <a:srgbClr val="000000">
                      <a:alpha val="43137"/>
                    </a:srgbClr>
                  </a:outerShdw>
                </a:effectLst>
              </a:rPr>
              <a:t> 3,26.27; 11,21; </a:t>
            </a:r>
          </a:p>
          <a:p>
            <a:r>
              <a:rPr lang="de-DE" sz="2400" dirty="0" err="1">
                <a:solidFill>
                  <a:srgbClr val="66FF33"/>
                </a:solidFill>
                <a:effectLst>
                  <a:outerShdw blurRad="38100" dist="38100" dir="2700000" algn="tl">
                    <a:srgbClr val="000000">
                      <a:alpha val="43137"/>
                    </a:srgbClr>
                  </a:outerShdw>
                </a:effectLst>
              </a:rPr>
              <a:t>Jes</a:t>
            </a:r>
            <a:r>
              <a:rPr lang="de-DE" sz="2400" dirty="0">
                <a:solidFill>
                  <a:srgbClr val="66FF33"/>
                </a:solidFill>
                <a:effectLst>
                  <a:outerShdw blurRad="38100" dist="38100" dir="2700000" algn="tl">
                    <a:srgbClr val="000000">
                      <a:alpha val="43137"/>
                    </a:srgbClr>
                  </a:outerShdw>
                </a:effectLst>
              </a:rPr>
              <a:t> 32,14</a:t>
            </a:r>
          </a:p>
          <a:p>
            <a:endParaRPr lang="de-D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cstate="print"/>
          <a:srcRect/>
          <a:stretch>
            <a:fillRect/>
          </a:stretch>
        </p:blipFill>
        <p:spPr bwMode="auto">
          <a:xfrm>
            <a:off x="2786063" y="1714500"/>
            <a:ext cx="3176587" cy="4429125"/>
          </a:xfrm>
          <a:prstGeom prst="rect">
            <a:avLst/>
          </a:prstGeom>
          <a:ln>
            <a:noFill/>
          </a:ln>
          <a:effectLst>
            <a:outerShdw blurRad="292100" dist="139700" dir="2700000" algn="tl" rotWithShape="0">
              <a:srgbClr val="333333">
                <a:alpha val="65000"/>
              </a:srgbClr>
            </a:outerShdw>
          </a:effectLst>
        </p:spPr>
      </p:pic>
      <p:sp>
        <p:nvSpPr>
          <p:cNvPr id="113666" name="Rectangle 2"/>
          <p:cNvSpPr>
            <a:spLocks noGrp="1" noChangeArrowheads="1"/>
          </p:cNvSpPr>
          <p:nvPr>
            <p:ph type="title"/>
          </p:nvPr>
        </p:nvSpPr>
        <p:spPr>
          <a:xfrm>
            <a:off x="323528" y="381000"/>
            <a:ext cx="8820472" cy="743744"/>
          </a:xfrm>
        </p:spPr>
        <p:txBody>
          <a:bodyPr/>
          <a:lstStyle/>
          <a:p>
            <a:pPr eaLnBrk="1" hangingPunct="1">
              <a:defRPr/>
            </a:pPr>
            <a:r>
              <a:rPr lang="de-CH" dirty="0">
                <a:solidFill>
                  <a:srgbClr val="FFC000"/>
                </a:solidFill>
              </a:rPr>
              <a:t>Wo befindet sich der </a:t>
            </a:r>
            <a:r>
              <a:rPr lang="de-CH" dirty="0" err="1">
                <a:solidFill>
                  <a:srgbClr val="FFC000"/>
                </a:solidFill>
              </a:rPr>
              <a:t>Ophel</a:t>
            </a:r>
            <a:r>
              <a:rPr lang="de-CH" dirty="0">
                <a:solidFill>
                  <a:srgbClr val="FFC000"/>
                </a:solidFill>
              </a:rPr>
              <a:t>?</a:t>
            </a:r>
            <a:endParaRPr lang="de-DE" dirty="0">
              <a:solidFill>
                <a:srgbClr val="FFC000"/>
              </a:solidFill>
            </a:endParaRPr>
          </a:p>
        </p:txBody>
      </p:sp>
      <p:sp>
        <p:nvSpPr>
          <p:cNvPr id="5124"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p:spPr>
        <p:txBody>
          <a:bodyPr wrap="none" anchor="ctr"/>
          <a:lstStyle/>
          <a:p>
            <a:endParaRPr lang="de-DE"/>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rPr>
              <a:t>Davidsstadt</a:t>
            </a:r>
            <a:endParaRPr lang="de-DE" dirty="0">
              <a:effectLst>
                <a:outerShdw blurRad="38100" dist="38100" dir="2700000" algn="tl">
                  <a:srgbClr val="000000">
                    <a:alpha val="43137"/>
                  </a:srgbClr>
                </a:outerShdw>
              </a:effectLst>
            </a:endParaRPr>
          </a:p>
        </p:txBody>
      </p:sp>
      <p:sp>
        <p:nvSpPr>
          <p:cNvPr id="5126"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p:spPr>
        <p:txBody>
          <a:bodyPr wrap="none" anchor="ctr"/>
          <a:lstStyle/>
          <a:p>
            <a:endParaRPr lang="de-DE"/>
          </a:p>
        </p:txBody>
      </p:sp>
      <p:sp>
        <p:nvSpPr>
          <p:cNvPr id="5127" name="Text Box 9"/>
          <p:cNvSpPr txBox="1">
            <a:spLocks noChangeArrowheads="1"/>
          </p:cNvSpPr>
          <p:nvPr/>
        </p:nvSpPr>
        <p:spPr bwMode="auto">
          <a:xfrm>
            <a:off x="214313" y="1785938"/>
            <a:ext cx="2357437" cy="646112"/>
          </a:xfrm>
          <a:prstGeom prst="rect">
            <a:avLst/>
          </a:prstGeom>
          <a:noFill/>
          <a:ln w="9525">
            <a:noFill/>
            <a:miter lim="800000"/>
            <a:headEnd/>
            <a:tailEnd/>
          </a:ln>
        </p:spPr>
        <p:txBody>
          <a:bodyPr>
            <a:spAutoFit/>
          </a:bodyPr>
          <a:lstStyle/>
          <a:p>
            <a:r>
              <a:rPr lang="de-CH"/>
              <a:t>Altstadt von Jerusalem</a:t>
            </a:r>
            <a:endParaRPr lang="de-DE"/>
          </a:p>
        </p:txBody>
      </p:sp>
      <p:sp>
        <p:nvSpPr>
          <p:cNvPr id="5128"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p:spPr>
        <p:txBody>
          <a:bodyPr wrap="none" anchor="ctr"/>
          <a:lstStyle/>
          <a:p>
            <a:endParaRPr lang="de-DE"/>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rPr>
              <a:t>Tempelplatz</a:t>
            </a:r>
          </a:p>
        </p:txBody>
      </p:sp>
      <p:sp>
        <p:nvSpPr>
          <p:cNvPr id="5130" name="Textfeld 9"/>
          <p:cNvSpPr txBox="1">
            <a:spLocks noChangeArrowheads="1"/>
          </p:cNvSpPr>
          <p:nvPr/>
        </p:nvSpPr>
        <p:spPr bwMode="auto">
          <a:xfrm>
            <a:off x="2786063" y="6143625"/>
            <a:ext cx="319318" cy="246221"/>
          </a:xfrm>
          <a:prstGeom prst="rect">
            <a:avLst/>
          </a:prstGeom>
          <a:noFill/>
          <a:ln w="9525">
            <a:noFill/>
            <a:miter lim="800000"/>
            <a:headEnd/>
            <a:tailEnd/>
          </a:ln>
        </p:spPr>
        <p:txBody>
          <a:bodyPr wrap="none">
            <a:spAutoFit/>
          </a:bodyPr>
          <a:lstStyle/>
          <a:p>
            <a:r>
              <a:rPr lang="de-DE" sz="1000" dirty="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rPr>
              <a:t>Ophel</a:t>
            </a:r>
            <a:endParaRPr lang="de-DE" dirty="0">
              <a:effectLst>
                <a:outerShdw blurRad="38100" dist="38100" dir="2700000" algn="tl">
                  <a:srgbClr val="000000">
                    <a:alpha val="43137"/>
                  </a:srgbClr>
                </a:outerShdw>
              </a:effectLst>
            </a:endParaRPr>
          </a:p>
        </p:txBody>
      </p:sp>
      <p:sp>
        <p:nvSpPr>
          <p:cNvPr id="5132"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a:t>Salomos</a:t>
            </a:r>
            <a:r>
              <a:rPr lang="de-DE" dirty="0"/>
              <a:t> Wassertor: </a:t>
            </a:r>
            <a:br>
              <a:rPr lang="de-DE" dirty="0"/>
            </a:br>
            <a:r>
              <a:rPr lang="de-DE" dirty="0"/>
              <a:t>1015-975 v. Chr.</a:t>
            </a:r>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4900701" cy="369332"/>
          </a:xfrm>
          <a:prstGeom prst="rect">
            <a:avLst/>
          </a:prstGeom>
          <a:noFill/>
        </p:spPr>
        <p:txBody>
          <a:bodyPr wrap="none" rtlCol="0">
            <a:spAutoFit/>
          </a:bodyPr>
          <a:lstStyle/>
          <a:p>
            <a:r>
              <a:rPr lang="de-DE" dirty="0">
                <a:solidFill>
                  <a:srgbClr val="66FF33"/>
                </a:solidFill>
                <a:effectLst>
                  <a:outerShdw blurRad="38100" dist="38100" dir="2700000" algn="tl">
                    <a:srgbClr val="000000">
                      <a:alpha val="43137"/>
                    </a:srgbClr>
                  </a:outerShdw>
                </a:effectLst>
              </a:rPr>
              <a:t>Konsequente biblische Chronologie: Salomo (1016-976)</a:t>
            </a: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a:t>RL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a:t>Salomos</a:t>
            </a:r>
            <a:r>
              <a:rPr lang="de-DE" dirty="0"/>
              <a:t> Wassertor: </a:t>
            </a:r>
            <a:br>
              <a:rPr lang="de-DE" dirty="0"/>
            </a:br>
            <a:r>
              <a:rPr lang="de-DE" dirty="0"/>
              <a:t>1015-975 v. Chr.</a:t>
            </a:r>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4900701" cy="369332"/>
          </a:xfrm>
          <a:prstGeom prst="rect">
            <a:avLst/>
          </a:prstGeom>
          <a:noFill/>
        </p:spPr>
        <p:txBody>
          <a:bodyPr wrap="none" rtlCol="0">
            <a:spAutoFit/>
          </a:bodyPr>
          <a:lstStyle/>
          <a:p>
            <a:r>
              <a:rPr lang="de-DE" dirty="0">
                <a:solidFill>
                  <a:srgbClr val="66FF33"/>
                </a:solidFill>
                <a:effectLst>
                  <a:outerShdw blurRad="38100" dist="38100" dir="2700000" algn="tl">
                    <a:srgbClr val="000000">
                      <a:alpha val="43137"/>
                    </a:srgbClr>
                  </a:outerShdw>
                </a:effectLst>
              </a:rPr>
              <a:t>Konsequente biblische Chronologie: Salomo (1016-976)</a:t>
            </a: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a:t>RL</a:t>
            </a:r>
          </a:p>
        </p:txBody>
      </p:sp>
      <p:sp>
        <p:nvSpPr>
          <p:cNvPr id="7" name="Textfeld 6"/>
          <p:cNvSpPr txBox="1"/>
          <p:nvPr/>
        </p:nvSpPr>
        <p:spPr>
          <a:xfrm>
            <a:off x="5724128" y="548680"/>
            <a:ext cx="2667718" cy="984885"/>
          </a:xfrm>
          <a:prstGeom prst="rect">
            <a:avLst/>
          </a:prstGeom>
          <a:noFill/>
        </p:spPr>
        <p:txBody>
          <a:bodyPr wrap="none" rtlCol="0">
            <a:spAutoFit/>
          </a:bodyPr>
          <a:lstStyle/>
          <a:p>
            <a:r>
              <a:rPr lang="de-DE" sz="2000" dirty="0">
                <a:effectLst>
                  <a:outerShdw blurRad="38100" dist="38100" dir="2700000" algn="tl">
                    <a:srgbClr val="000000">
                      <a:alpha val="43137"/>
                    </a:srgbClr>
                  </a:outerShdw>
                </a:effectLst>
              </a:rPr>
              <a:t>Wassertor: </a:t>
            </a:r>
          </a:p>
          <a:p>
            <a:r>
              <a:rPr lang="de-DE" sz="2000" dirty="0" err="1">
                <a:effectLst>
                  <a:outerShdw blurRad="38100" dist="38100" dir="2700000" algn="tl">
                    <a:srgbClr val="000000">
                      <a:alpha val="43137"/>
                    </a:srgbClr>
                  </a:outerShdw>
                </a:effectLst>
              </a:rPr>
              <a:t>Neh</a:t>
            </a:r>
            <a:r>
              <a:rPr lang="de-DE" sz="2000" dirty="0">
                <a:effectLst>
                  <a:outerShdw blurRad="38100" dist="38100" dir="2700000" algn="tl">
                    <a:srgbClr val="000000">
                      <a:alpha val="43137"/>
                    </a:srgbClr>
                  </a:outerShdw>
                </a:effectLst>
              </a:rPr>
              <a:t> 3,26; 8,1.3.16; 12,37 </a:t>
            </a:r>
          </a:p>
          <a:p>
            <a:endParaRPr lang="de-D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Users\Roger\.CDVision\13.-18.02.12 Israel\IMG_8508.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2" name="Titel 1"/>
          <p:cNvSpPr>
            <a:spLocks noGrp="1"/>
          </p:cNvSpPr>
          <p:nvPr>
            <p:ph type="title"/>
          </p:nvPr>
        </p:nvSpPr>
        <p:spPr>
          <a:xfrm>
            <a:off x="611560" y="0"/>
            <a:ext cx="8229600" cy="1143000"/>
          </a:xfrm>
        </p:spPr>
        <p:txBody>
          <a:bodyPr>
            <a:normAutofit fontScale="90000"/>
          </a:bodyPr>
          <a:lstStyle/>
          <a:p>
            <a:r>
              <a:rPr lang="de-DE" dirty="0" err="1"/>
              <a:t>Salomos</a:t>
            </a:r>
            <a:r>
              <a:rPr lang="de-DE" dirty="0"/>
              <a:t> Wassertor: </a:t>
            </a:r>
            <a:br>
              <a:rPr lang="de-DE" dirty="0"/>
            </a:br>
            <a:r>
              <a:rPr lang="de-DE" sz="3100" dirty="0"/>
              <a:t>1015-975 v. Chr.</a:t>
            </a:r>
          </a:p>
        </p:txBody>
      </p:sp>
      <p:sp>
        <p:nvSpPr>
          <p:cNvPr id="6" name="Textfeld 5"/>
          <p:cNvSpPr txBox="1"/>
          <p:nvPr/>
        </p:nvSpPr>
        <p:spPr>
          <a:xfrm>
            <a:off x="1331640" y="6237312"/>
            <a:ext cx="5917004" cy="369332"/>
          </a:xfrm>
          <a:prstGeom prst="rect">
            <a:avLst/>
          </a:prstGeom>
          <a:noFill/>
        </p:spPr>
        <p:txBody>
          <a:bodyPr wrap="none" rtlCol="0">
            <a:spAutoFit/>
          </a:bodyPr>
          <a:lstStyle/>
          <a:p>
            <a:r>
              <a:rPr lang="de-DE" dirty="0">
                <a:effectLst>
                  <a:outerShdw blurRad="38100" dist="38100" dir="2700000" algn="tl">
                    <a:srgbClr val="000000">
                      <a:alpha val="43137"/>
                    </a:srgbClr>
                  </a:outerShdw>
                </a:effectLst>
              </a:rPr>
              <a:t>Konsequente biblische Chronologie: Salomo (1016-976)</a:t>
            </a: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a:t>RL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a:t>Salomos</a:t>
            </a:r>
            <a:r>
              <a:rPr lang="de-DE" dirty="0"/>
              <a:t> Wassertor: </a:t>
            </a:r>
            <a:br>
              <a:rPr lang="de-DE" dirty="0"/>
            </a:br>
            <a:r>
              <a:rPr lang="de-DE" dirty="0"/>
              <a:t>1015-975 v. Chr.</a:t>
            </a:r>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5917004" cy="369332"/>
          </a:xfrm>
          <a:prstGeom prst="rect">
            <a:avLst/>
          </a:prstGeom>
          <a:noFill/>
        </p:spPr>
        <p:txBody>
          <a:bodyPr wrap="none" rtlCol="0">
            <a:spAutoFit/>
          </a:bodyPr>
          <a:lstStyle/>
          <a:p>
            <a:r>
              <a:rPr lang="de-DE" dirty="0">
                <a:effectLst>
                  <a:outerShdw blurRad="38100" dist="38100" dir="2700000" algn="tl">
                    <a:srgbClr val="000000">
                      <a:alpha val="43137"/>
                    </a:srgbClr>
                  </a:outerShdw>
                </a:effectLst>
              </a:rPr>
              <a:t>Konsequente biblische Chronologie: Salomo (1016-976)</a:t>
            </a: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a:t>RL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Roger\Desktop\141___08\IMG_6497.JPG"/>
          <p:cNvPicPr>
            <a:picLocks noChangeAspect="1" noChangeArrowheads="1"/>
          </p:cNvPicPr>
          <p:nvPr/>
        </p:nvPicPr>
        <p:blipFill>
          <a:blip r:embed="rId3" cstate="print"/>
          <a:srcRect/>
          <a:stretch>
            <a:fillRect/>
          </a:stretch>
        </p:blipFill>
        <p:spPr bwMode="auto">
          <a:xfrm>
            <a:off x="0" y="0"/>
            <a:ext cx="10287000" cy="6858000"/>
          </a:xfrm>
          <a:prstGeom prst="rect">
            <a:avLst/>
          </a:prstGeom>
          <a:noFill/>
        </p:spPr>
      </p:pic>
      <p:sp>
        <p:nvSpPr>
          <p:cNvPr id="2" name="Titel 1"/>
          <p:cNvSpPr>
            <a:spLocks noGrp="1"/>
          </p:cNvSpPr>
          <p:nvPr>
            <p:ph type="title"/>
          </p:nvPr>
        </p:nvSpPr>
        <p:spPr>
          <a:xfrm>
            <a:off x="467544" y="404664"/>
            <a:ext cx="8229600" cy="1143000"/>
          </a:xfrm>
        </p:spPr>
        <p:txBody>
          <a:bodyPr>
            <a:normAutofit fontScale="90000"/>
          </a:bodyPr>
          <a:lstStyle/>
          <a:p>
            <a:r>
              <a:rPr lang="de-DE" dirty="0" err="1"/>
              <a:t>Salomos</a:t>
            </a:r>
            <a:r>
              <a:rPr lang="de-DE" dirty="0"/>
              <a:t> Wassertor: </a:t>
            </a:r>
            <a:br>
              <a:rPr lang="de-DE" dirty="0"/>
            </a:br>
            <a:r>
              <a:rPr lang="de-DE" dirty="0"/>
              <a:t>1015-975 v. Chr.</a:t>
            </a:r>
          </a:p>
        </p:txBody>
      </p:sp>
      <p:sp>
        <p:nvSpPr>
          <p:cNvPr id="6" name="Textfeld 5"/>
          <p:cNvSpPr txBox="1"/>
          <p:nvPr/>
        </p:nvSpPr>
        <p:spPr>
          <a:xfrm>
            <a:off x="1331640" y="6237312"/>
            <a:ext cx="3010311" cy="369332"/>
          </a:xfrm>
          <a:prstGeom prst="rect">
            <a:avLst/>
          </a:prstGeom>
          <a:noFill/>
        </p:spPr>
        <p:txBody>
          <a:bodyPr wrap="none" rtlCol="0">
            <a:spAutoFit/>
          </a:bodyPr>
          <a:lstStyle/>
          <a:p>
            <a:r>
              <a:rPr lang="de-DE" dirty="0">
                <a:effectLst>
                  <a:outerShdw blurRad="38100" dist="38100" dir="2700000" algn="tl">
                    <a:srgbClr val="000000">
                      <a:alpha val="43137"/>
                    </a:srgbClr>
                  </a:outerShdw>
                </a:effectLst>
              </a:rPr>
              <a:t>Wächterzelle des Wasserstores)</a:t>
            </a:r>
          </a:p>
        </p:txBody>
      </p:sp>
      <p:sp>
        <p:nvSpPr>
          <p:cNvPr id="5" name="Textfeld 4"/>
          <p:cNvSpPr txBox="1"/>
          <p:nvPr/>
        </p:nvSpPr>
        <p:spPr>
          <a:xfrm>
            <a:off x="6444208" y="5517232"/>
            <a:ext cx="380232" cy="276999"/>
          </a:xfrm>
          <a:prstGeom prst="rect">
            <a:avLst/>
          </a:prstGeom>
          <a:noFill/>
        </p:spPr>
        <p:txBody>
          <a:bodyPr wrap="none" rtlCol="0">
            <a:spAutoFit/>
          </a:bodyPr>
          <a:lstStyle/>
          <a:p>
            <a:r>
              <a:rPr lang="de-DE" sz="1200" dirty="0"/>
              <a:t>RL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556792"/>
            <a:ext cx="4042792" cy="1143000"/>
          </a:xfrm>
        </p:spPr>
        <p:txBody>
          <a:bodyPr/>
          <a:lstStyle/>
          <a:p>
            <a:r>
              <a:rPr lang="de-DE" dirty="0" err="1"/>
              <a:t>Salomos</a:t>
            </a:r>
            <a:r>
              <a:rPr lang="de-DE" dirty="0"/>
              <a:t> </a:t>
            </a:r>
            <a:br>
              <a:rPr lang="de-DE" dirty="0"/>
            </a:br>
            <a:r>
              <a:rPr lang="de-DE" dirty="0"/>
              <a:t>Stadt-</a:t>
            </a:r>
            <a:br>
              <a:rPr lang="de-DE" dirty="0"/>
            </a:br>
            <a:r>
              <a:rPr lang="de-DE" dirty="0"/>
              <a:t>mauer</a:t>
            </a:r>
          </a:p>
        </p:txBody>
      </p:sp>
      <p:pic>
        <p:nvPicPr>
          <p:cNvPr id="83970" name="Picture 2" descr="C:\Users\Roger\Desktop\141___08\IMG_6538.JPG"/>
          <p:cNvPicPr>
            <a:picLocks noChangeAspect="1" noChangeArrowheads="1"/>
          </p:cNvPicPr>
          <p:nvPr/>
        </p:nvPicPr>
        <p:blipFill>
          <a:blip r:embed="rId2" cstate="print"/>
          <a:srcRect/>
          <a:stretch>
            <a:fillRect/>
          </a:stretch>
        </p:blipFill>
        <p:spPr bwMode="auto">
          <a:xfrm>
            <a:off x="4572001" y="0"/>
            <a:ext cx="4572000" cy="6858000"/>
          </a:xfrm>
          <a:prstGeom prst="rect">
            <a:avLst/>
          </a:prstGeom>
          <a:noFill/>
        </p:spPr>
      </p:pic>
      <p:sp>
        <p:nvSpPr>
          <p:cNvPr id="4" name="Textfeld 3"/>
          <p:cNvSpPr txBox="1">
            <a:spLocks noChangeArrowheads="1"/>
          </p:cNvSpPr>
          <p:nvPr/>
        </p:nvSpPr>
        <p:spPr bwMode="auto">
          <a:xfrm>
            <a:off x="6372200" y="6309320"/>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1800200"/>
          </a:xfrm>
        </p:spPr>
        <p:txBody>
          <a:bodyPr/>
          <a:lstStyle/>
          <a:p>
            <a:r>
              <a:rPr lang="de-DE" sz="4800" dirty="0">
                <a:effectLst>
                  <a:outerShdw blurRad="38100" dist="38100" dir="2700000" algn="tl">
                    <a:srgbClr val="000000">
                      <a:alpha val="43137"/>
                    </a:srgbClr>
                  </a:outerShdw>
                </a:effectLst>
              </a:rPr>
              <a:t>Schlüsselstelle: Der Auszug und </a:t>
            </a:r>
            <a:r>
              <a:rPr lang="de-DE" sz="4800" dirty="0" err="1">
                <a:effectLst>
                  <a:outerShdw blurRad="38100" dist="38100" dir="2700000" algn="tl">
                    <a:srgbClr val="000000">
                      <a:alpha val="43137"/>
                    </a:srgbClr>
                  </a:outerShdw>
                </a:effectLst>
              </a:rPr>
              <a:t>Salomos</a:t>
            </a:r>
            <a:r>
              <a:rPr lang="de-DE" sz="4800" dirty="0">
                <a:effectLst>
                  <a:outerShdw blurRad="38100" dist="38100" dir="2700000" algn="tl">
                    <a:srgbClr val="000000">
                      <a:alpha val="43137"/>
                    </a:srgbClr>
                  </a:outerShdw>
                </a:effectLst>
              </a:rPr>
              <a:t> Tempelbau </a:t>
            </a:r>
            <a:br>
              <a:rPr lang="de-DE" sz="4800" dirty="0">
                <a:effectLst>
                  <a:outerShdw blurRad="38100" dist="38100" dir="2700000" algn="tl">
                    <a:srgbClr val="000000">
                      <a:alpha val="43137"/>
                    </a:srgbClr>
                  </a:outerShdw>
                </a:effectLst>
              </a:rPr>
            </a:br>
            <a:endParaRPr lang="de-DE" sz="48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a:effectLst>
                  <a:outerShdw blurRad="38100" dist="38100" dir="2700000" algn="tl">
                    <a:srgbClr val="000000">
                      <a:alpha val="43137"/>
                    </a:srgbClr>
                  </a:outerShdw>
                </a:effectLst>
              </a:rPr>
              <a:t>1Kön 6,1: </a:t>
            </a:r>
            <a:r>
              <a:rPr lang="de-DE" sz="2800" dirty="0">
                <a:solidFill>
                  <a:srgbClr val="FFFF00"/>
                </a:solidFill>
                <a:effectLst>
                  <a:outerShdw blurRad="38100" dist="38100" dir="2700000" algn="tl">
                    <a:srgbClr val="000000">
                      <a:alpha val="43137"/>
                    </a:srgbClr>
                  </a:outerShdw>
                </a:effectLst>
              </a:rPr>
              <a:t>Und es geschah </a:t>
            </a:r>
            <a:r>
              <a:rPr lang="de-DE" sz="2800" dirty="0">
                <a:solidFill>
                  <a:srgbClr val="66FF33"/>
                </a:solidFill>
                <a:effectLst>
                  <a:outerShdw blurRad="38100" dist="38100" dir="2700000" algn="tl">
                    <a:srgbClr val="000000">
                      <a:alpha val="43137"/>
                    </a:srgbClr>
                  </a:outerShdw>
                </a:effectLst>
              </a:rPr>
              <a:t>im 480. Jahr nach dem Auszug </a:t>
            </a:r>
            <a:r>
              <a:rPr lang="de-DE" sz="2800" dirty="0">
                <a:solidFill>
                  <a:srgbClr val="FFFF00"/>
                </a:solidFill>
                <a:effectLst>
                  <a:outerShdw blurRad="38100" dist="38100" dir="2700000" algn="tl">
                    <a:srgbClr val="000000">
                      <a:alpha val="43137"/>
                    </a:srgbClr>
                  </a:outerShdw>
                </a:effectLst>
              </a:rPr>
              <a:t>der Kinder Israel aus dem Land Ägypten, im vierten Jahr 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dem HERRN 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62880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84994" name="Picture 2" descr="C:\Users\Roger\Desktop\141___08\IMG_6550.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6" name="Titel 1"/>
          <p:cNvSpPr txBox="1">
            <a:spLocks/>
          </p:cNvSpPr>
          <p:nvPr/>
        </p:nvSpPr>
        <p:spPr bwMode="auto">
          <a:xfrm>
            <a:off x="467544" y="404664"/>
            <a:ext cx="9217024"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a:ln>
                  <a:noFill/>
                </a:ln>
                <a:solidFill>
                  <a:schemeClr val="tx2"/>
                </a:solidFill>
                <a:effectLst/>
                <a:uLnTx/>
                <a:uFillTx/>
                <a:latin typeface="+mj-lt"/>
                <a:ea typeface="+mj-ea"/>
                <a:cs typeface="+mj-cs"/>
              </a:rPr>
              <a:t>Salomos</a:t>
            </a:r>
            <a:r>
              <a:rPr kumimoji="0" lang="de-DE" sz="5400" b="0" i="0" u="none" strike="noStrike" kern="0" cap="none" spc="0" normalizeH="0" baseline="0" noProof="0" dirty="0">
                <a:ln>
                  <a:noFill/>
                </a:ln>
                <a:solidFill>
                  <a:schemeClr val="tx2"/>
                </a:solidFill>
                <a:effectLst/>
                <a:uLnTx/>
                <a:uFillTx/>
                <a:latin typeface="+mj-lt"/>
                <a:ea typeface="+mj-ea"/>
                <a:cs typeface="+mj-cs"/>
              </a:rPr>
              <a:t> „gerade Mauer“</a:t>
            </a:r>
          </a:p>
        </p:txBody>
      </p:sp>
      <p:sp>
        <p:nvSpPr>
          <p:cNvPr id="7" name="Textfeld 6"/>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Roger\Desktop\141___08\IMG_653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2" name="Titel 1"/>
          <p:cNvSpPr>
            <a:spLocks noGrp="1"/>
          </p:cNvSpPr>
          <p:nvPr>
            <p:ph type="title"/>
          </p:nvPr>
        </p:nvSpPr>
        <p:spPr/>
        <p:txBody>
          <a:bodyPr/>
          <a:lstStyle/>
          <a:p>
            <a:r>
              <a:rPr lang="de-DE" dirty="0"/>
              <a:t>Bäckerei und Stadtmauer</a:t>
            </a:r>
          </a:p>
        </p:txBody>
      </p:sp>
      <p:sp>
        <p:nvSpPr>
          <p:cNvPr id="4" name="Textfeld 3"/>
          <p:cNvSpPr txBox="1">
            <a:spLocks noChangeArrowheads="1"/>
          </p:cNvSpPr>
          <p:nvPr/>
        </p:nvSpPr>
        <p:spPr bwMode="auto">
          <a:xfrm>
            <a:off x="6660232" y="6165304"/>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Roger\Desktop\141___08\IMG_6604.JPG"/>
          <p:cNvPicPr>
            <a:picLocks noChangeAspect="1" noChangeArrowheads="1"/>
          </p:cNvPicPr>
          <p:nvPr/>
        </p:nvPicPr>
        <p:blipFill>
          <a:blip r:embed="rId2" cstate="print"/>
          <a:srcRect/>
          <a:stretch>
            <a:fillRect/>
          </a:stretch>
        </p:blipFill>
        <p:spPr bwMode="auto">
          <a:xfrm>
            <a:off x="0" y="0"/>
            <a:ext cx="10544100" cy="7029400"/>
          </a:xfrm>
          <a:prstGeom prst="rect">
            <a:avLst/>
          </a:prstGeom>
          <a:noFill/>
        </p:spPr>
      </p:pic>
      <p:sp>
        <p:nvSpPr>
          <p:cNvPr id="7" name="Titel 1"/>
          <p:cNvSpPr txBox="1">
            <a:spLocks/>
          </p:cNvSpPr>
          <p:nvPr/>
        </p:nvSpPr>
        <p:spPr bwMode="auto">
          <a:xfrm>
            <a:off x="323528" y="0"/>
            <a:ext cx="8893496"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a:ln>
                  <a:noFill/>
                </a:ln>
                <a:solidFill>
                  <a:schemeClr val="tx2"/>
                </a:solidFill>
                <a:effectLst/>
                <a:uLnTx/>
                <a:uFillTx/>
                <a:latin typeface="+mj-lt"/>
                <a:ea typeface="+mj-ea"/>
                <a:cs typeface="+mj-cs"/>
              </a:rPr>
              <a:t>Salomos</a:t>
            </a:r>
            <a:r>
              <a:rPr kumimoji="0" lang="de-DE" sz="5400" b="0" i="0" u="none" strike="noStrike" kern="0" cap="none" spc="0" normalizeH="0" baseline="0" noProof="0" dirty="0">
                <a:ln>
                  <a:noFill/>
                </a:ln>
                <a:solidFill>
                  <a:schemeClr val="tx2"/>
                </a:solidFill>
                <a:effectLst/>
                <a:uLnTx/>
                <a:uFillTx/>
                <a:latin typeface="+mj-lt"/>
                <a:ea typeface="+mj-ea"/>
                <a:cs typeface="+mj-cs"/>
              </a:rPr>
              <a:t> königliche Bäckerei</a:t>
            </a:r>
          </a:p>
        </p:txBody>
      </p:sp>
      <p:sp>
        <p:nvSpPr>
          <p:cNvPr id="4" name="Textfeld 3"/>
          <p:cNvSpPr txBox="1">
            <a:spLocks noChangeArrowheads="1"/>
          </p:cNvSpPr>
          <p:nvPr/>
        </p:nvSpPr>
        <p:spPr bwMode="auto">
          <a:xfrm>
            <a:off x="6948264" y="587727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Roger\Desktop\141___08\IMG_651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323528" y="0"/>
            <a:ext cx="8893496"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a:ln>
                  <a:noFill/>
                </a:ln>
                <a:solidFill>
                  <a:schemeClr val="tx2"/>
                </a:solidFill>
                <a:effectLst/>
                <a:uLnTx/>
                <a:uFillTx/>
                <a:latin typeface="+mj-lt"/>
                <a:ea typeface="+mj-ea"/>
                <a:cs typeface="+mj-cs"/>
              </a:rPr>
              <a:t>Salomos</a:t>
            </a:r>
            <a:r>
              <a:rPr kumimoji="0" lang="de-DE" sz="5400" b="0" i="0" u="none" strike="noStrike" kern="0" cap="none" spc="0" normalizeH="0" baseline="0" noProof="0" dirty="0">
                <a:ln>
                  <a:noFill/>
                </a:ln>
                <a:solidFill>
                  <a:schemeClr val="tx2"/>
                </a:solidFill>
                <a:effectLst/>
                <a:uLnTx/>
                <a:uFillTx/>
                <a:latin typeface="+mj-lt"/>
                <a:ea typeface="+mj-ea"/>
                <a:cs typeface="+mj-cs"/>
              </a:rPr>
              <a:t> königliche Bäckerei</a:t>
            </a:r>
          </a:p>
        </p:txBody>
      </p:sp>
      <p:sp>
        <p:nvSpPr>
          <p:cNvPr id="4" name="Textfeld 3"/>
          <p:cNvSpPr txBox="1">
            <a:spLocks noChangeArrowheads="1"/>
          </p:cNvSpPr>
          <p:nvPr/>
        </p:nvSpPr>
        <p:spPr bwMode="auto">
          <a:xfrm>
            <a:off x="2771800" y="5229200"/>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86018" name="Picture 2" descr="C:\Users\Roger\Desktop\141___08\IMG_655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467544" y="0"/>
            <a:ext cx="874948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a:ln>
                  <a:noFill/>
                </a:ln>
                <a:solidFill>
                  <a:schemeClr val="tx2"/>
                </a:solidFill>
                <a:effectLst/>
                <a:uLnTx/>
                <a:uFillTx/>
                <a:latin typeface="+mj-lt"/>
                <a:ea typeface="+mj-ea"/>
                <a:cs typeface="+mj-cs"/>
              </a:rPr>
              <a:t>Salomos</a:t>
            </a:r>
            <a:r>
              <a:rPr kumimoji="0" lang="de-DE" sz="5400" b="0" i="0" u="none" strike="noStrike" kern="0" cap="none" spc="0" normalizeH="0" baseline="0" noProof="0" dirty="0">
                <a:ln>
                  <a:noFill/>
                </a:ln>
                <a:solidFill>
                  <a:schemeClr val="tx2"/>
                </a:solidFill>
                <a:effectLst/>
                <a:uLnTx/>
                <a:uFillTx/>
                <a:latin typeface="+mj-lt"/>
                <a:ea typeface="+mj-ea"/>
                <a:cs typeface="+mj-cs"/>
              </a:rPr>
              <a:t> königliche Bäckerei</a:t>
            </a:r>
          </a:p>
        </p:txBody>
      </p:sp>
      <p:sp>
        <p:nvSpPr>
          <p:cNvPr id="8" name="Textfeld 7"/>
          <p:cNvSpPr txBox="1">
            <a:spLocks noChangeArrowheads="1"/>
          </p:cNvSpPr>
          <p:nvPr/>
        </p:nvSpPr>
        <p:spPr bwMode="auto">
          <a:xfrm>
            <a:off x="4572000" y="5229200"/>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Roger\Desktop\141___08\IMG_655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a:ln>
                  <a:noFill/>
                </a:ln>
                <a:solidFill>
                  <a:schemeClr val="tx2"/>
                </a:solidFill>
                <a:effectLst/>
                <a:uLnTx/>
                <a:uFillTx/>
                <a:latin typeface="+mj-lt"/>
                <a:ea typeface="+mj-ea"/>
                <a:cs typeface="+mj-cs"/>
              </a:rPr>
              <a:t>Salomos</a:t>
            </a:r>
            <a:r>
              <a:rPr kumimoji="0" lang="de-DE" sz="5400" b="0" i="0" u="none" strike="noStrike" kern="0" cap="none" spc="0" normalizeH="0" baseline="0" noProof="0" dirty="0">
                <a:ln>
                  <a:noFill/>
                </a:ln>
                <a:solidFill>
                  <a:schemeClr val="tx2"/>
                </a:solidFill>
                <a:effectLst/>
                <a:uLnTx/>
                <a:uFillTx/>
                <a:latin typeface="+mj-lt"/>
                <a:ea typeface="+mj-ea"/>
                <a:cs typeface="+mj-cs"/>
              </a:rPr>
              <a:t> königliche Bäckerei</a:t>
            </a:r>
          </a:p>
        </p:txBody>
      </p:sp>
      <p:sp>
        <p:nvSpPr>
          <p:cNvPr id="4" name="Textfeld 3"/>
          <p:cNvSpPr txBox="1">
            <a:spLocks noChangeArrowheads="1"/>
          </p:cNvSpPr>
          <p:nvPr/>
        </p:nvSpPr>
        <p:spPr bwMode="auto">
          <a:xfrm>
            <a:off x="5724128" y="515719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a:solidFill>
                  <a:schemeClr val="tx2"/>
                </a:solidFill>
                <a:latin typeface="+mj-lt"/>
                <a:ea typeface="+mj-ea"/>
                <a:cs typeface="+mj-cs"/>
              </a:rPr>
              <a:t>Ussiahs</a:t>
            </a:r>
            <a:r>
              <a:rPr lang="de-DE" sz="5400" kern="0" dirty="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p:nvPr/>
        </p:nvSpPr>
        <p:spPr>
          <a:xfrm>
            <a:off x="3563888" y="6093296"/>
            <a:ext cx="3304879" cy="523220"/>
          </a:xfrm>
          <a:prstGeom prst="rect">
            <a:avLst/>
          </a:prstGeom>
          <a:noFill/>
        </p:spPr>
        <p:txBody>
          <a:bodyPr wrap="none" rtlCol="0">
            <a:spAutoFit/>
          </a:bodyPr>
          <a:lstStyle/>
          <a:p>
            <a:r>
              <a:rPr lang="de-DE" sz="2800" dirty="0" err="1"/>
              <a:t>Ussijah</a:t>
            </a:r>
            <a:r>
              <a:rPr lang="de-DE" sz="2800" dirty="0"/>
              <a:t>: 810-759 v. Chr.</a:t>
            </a:r>
          </a:p>
        </p:txBody>
      </p:sp>
      <p:sp>
        <p:nvSpPr>
          <p:cNvPr id="5" name="Textfeld 4"/>
          <p:cNvSpPr txBox="1">
            <a:spLocks noChangeArrowheads="1"/>
          </p:cNvSpPr>
          <p:nvPr/>
        </p:nvSpPr>
        <p:spPr bwMode="auto">
          <a:xfrm>
            <a:off x="6948264" y="4941168"/>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a:solidFill>
                  <a:schemeClr val="tx2"/>
                </a:solidFill>
                <a:latin typeface="+mj-lt"/>
                <a:ea typeface="+mj-ea"/>
                <a:cs typeface="+mj-cs"/>
              </a:rPr>
              <a:t>Ussiahs</a:t>
            </a:r>
            <a:r>
              <a:rPr lang="de-DE" sz="5400" kern="0" dirty="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5" name="Inhaltsplatzhalter 2"/>
          <p:cNvSpPr>
            <a:spLocks noGrp="1"/>
          </p:cNvSpPr>
          <p:nvPr>
            <p:ph idx="1"/>
          </p:nvPr>
        </p:nvSpPr>
        <p:spPr>
          <a:xfrm>
            <a:off x="0" y="4797152"/>
            <a:ext cx="9144000" cy="1298848"/>
          </a:xfrm>
        </p:spPr>
        <p:txBody>
          <a:bodyPr/>
          <a:lstStyle/>
          <a:p>
            <a:pPr>
              <a:defRPr/>
            </a:pPr>
            <a:r>
              <a:rPr lang="de-DE" sz="2800" b="1" dirty="0">
                <a:solidFill>
                  <a:srgbClr val="FFFFFF"/>
                </a:solidFill>
                <a:effectLst>
                  <a:outerShdw blurRad="38100" dist="38100" dir="2700000" algn="tl">
                    <a:srgbClr val="000000">
                      <a:alpha val="43137"/>
                    </a:srgbClr>
                  </a:outerShdw>
                </a:effectLst>
              </a:rPr>
              <a:t>2Chron 26,9:</a:t>
            </a:r>
            <a:r>
              <a:rPr lang="de-DE" sz="2800" dirty="0">
                <a:solidFill>
                  <a:srgbClr val="FFFFFF"/>
                </a:solidFill>
                <a:effectLst>
                  <a:outerShdw blurRad="38100" dist="38100" dir="2700000" algn="tl">
                    <a:srgbClr val="000000">
                      <a:alpha val="43137"/>
                    </a:srgbClr>
                  </a:outerShdw>
                </a:effectLst>
              </a:rPr>
              <a:t> </a:t>
            </a:r>
            <a:r>
              <a:rPr lang="de-DE" sz="2800" baseline="30000" dirty="0">
                <a:solidFill>
                  <a:srgbClr val="FFFF00"/>
                </a:solidFill>
                <a:effectLst>
                  <a:outerShdw blurRad="38100" dist="38100" dir="2700000" algn="tl">
                    <a:srgbClr val="000000">
                      <a:alpha val="43137"/>
                    </a:srgbClr>
                  </a:outerShdw>
                </a:effectLst>
              </a:rPr>
              <a:t>9</a:t>
            </a:r>
            <a:r>
              <a:rPr lang="de-DE" sz="2800" dirty="0">
                <a:solidFill>
                  <a:srgbClr val="FFFF00"/>
                </a:solidFill>
                <a:effectLst>
                  <a:outerShdw blurRad="38100" dist="38100" dir="2700000" algn="tl">
                    <a:srgbClr val="000000">
                      <a:alpha val="43137"/>
                    </a:srgbClr>
                  </a:outerShdw>
                </a:effectLst>
              </a:rPr>
              <a:t> Und </a:t>
            </a:r>
            <a:r>
              <a:rPr lang="de-DE" sz="2800" dirty="0" err="1">
                <a:solidFill>
                  <a:srgbClr val="FFFF00"/>
                </a:solidFill>
                <a:effectLst>
                  <a:outerShdw blurRad="38100" dist="38100" dir="2700000" algn="tl">
                    <a:srgbClr val="000000">
                      <a:alpha val="43137"/>
                    </a:srgbClr>
                  </a:outerShdw>
                </a:effectLst>
              </a:rPr>
              <a:t>Ussija</a:t>
            </a:r>
            <a:r>
              <a:rPr lang="de-DE" sz="2800" dirty="0">
                <a:solidFill>
                  <a:srgbClr val="FFFF00"/>
                </a:solidFill>
                <a:effectLst>
                  <a:outerShdw blurRad="38100" dist="38100" dir="2700000" algn="tl">
                    <a:srgbClr val="000000">
                      <a:alpha val="43137"/>
                    </a:srgbClr>
                  </a:outerShdw>
                </a:effectLst>
              </a:rPr>
              <a:t> baute Türme in Jerusalem auf dem </a:t>
            </a:r>
            <a:r>
              <a:rPr lang="de-DE" sz="2800" dirty="0" err="1">
                <a:solidFill>
                  <a:srgbClr val="FFFF00"/>
                </a:solidFill>
                <a:effectLst>
                  <a:outerShdw blurRad="38100" dist="38100" dir="2700000" algn="tl">
                    <a:srgbClr val="000000">
                      <a:alpha val="43137"/>
                    </a:srgbClr>
                  </a:outerShdw>
                </a:effectLst>
              </a:rPr>
              <a:t>Ecktor</a:t>
            </a:r>
            <a:r>
              <a:rPr lang="de-DE" sz="2800" dirty="0">
                <a:solidFill>
                  <a:srgbClr val="FFFF00"/>
                </a:solidFill>
                <a:effectLst>
                  <a:outerShdw blurRad="38100" dist="38100" dir="2700000" algn="tl">
                    <a:srgbClr val="000000">
                      <a:alpha val="43137"/>
                    </a:srgbClr>
                  </a:outerShdw>
                </a:effectLst>
              </a:rPr>
              <a:t> und auf dem </a:t>
            </a:r>
            <a:r>
              <a:rPr lang="de-DE" sz="2800" dirty="0" err="1">
                <a:solidFill>
                  <a:srgbClr val="FFFF00"/>
                </a:solidFill>
                <a:effectLst>
                  <a:outerShdw blurRad="38100" dist="38100" dir="2700000" algn="tl">
                    <a:srgbClr val="000000">
                      <a:alpha val="43137"/>
                    </a:srgbClr>
                  </a:outerShdw>
                </a:effectLst>
              </a:rPr>
              <a:t>Taltor</a:t>
            </a:r>
            <a:r>
              <a:rPr lang="de-DE" sz="2800" dirty="0">
                <a:solidFill>
                  <a:srgbClr val="FFFF00"/>
                </a:solidFill>
                <a:effectLst>
                  <a:outerShdw blurRad="38100" dist="38100" dir="2700000" algn="tl">
                    <a:srgbClr val="000000">
                      <a:alpha val="43137"/>
                    </a:srgbClr>
                  </a:outerShdw>
                </a:effectLst>
              </a:rPr>
              <a:t> und auf dem Winkel, und befestigte sie.</a:t>
            </a:r>
            <a:endParaRPr lang="de-DE" sz="2800" b="1" dirty="0">
              <a:solidFill>
                <a:srgbClr val="FFFF00"/>
              </a:solidFill>
              <a:effectLst>
                <a:outerShdw blurRad="38100" dist="38100" dir="2700000" algn="tl">
                  <a:srgbClr val="000000">
                    <a:alpha val="43137"/>
                  </a:srgbClr>
                </a:outerShdw>
              </a:effectLst>
            </a:endParaRPr>
          </a:p>
        </p:txBody>
      </p:sp>
      <p:sp>
        <p:nvSpPr>
          <p:cNvPr id="6" name="Textfeld 5"/>
          <p:cNvSpPr txBox="1">
            <a:spLocks noChangeArrowheads="1"/>
          </p:cNvSpPr>
          <p:nvPr/>
        </p:nvSpPr>
        <p:spPr bwMode="auto">
          <a:xfrm>
            <a:off x="6660232" y="5949280"/>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Roger\Desktop\141___08\IMG_6525.JPG"/>
          <p:cNvPicPr>
            <a:picLocks noChangeAspect="1" noChangeArrowheads="1"/>
          </p:cNvPicPr>
          <p:nvPr/>
        </p:nvPicPr>
        <p:blipFill>
          <a:blip r:embed="rId2" cstate="print"/>
          <a:srcRect/>
          <a:stretch>
            <a:fillRect/>
          </a:stretch>
        </p:blipFill>
        <p:spPr bwMode="auto">
          <a:xfrm>
            <a:off x="-46856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a:solidFill>
                  <a:schemeClr val="tx2"/>
                </a:solidFill>
                <a:latin typeface="+mj-lt"/>
                <a:ea typeface="+mj-ea"/>
                <a:cs typeface="+mj-cs"/>
              </a:rPr>
              <a:t>Ussijahs</a:t>
            </a:r>
            <a:r>
              <a:rPr lang="de-DE" sz="5400" kern="0" dirty="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a:spLocks noChangeArrowheads="1"/>
          </p:cNvSpPr>
          <p:nvPr/>
        </p:nvSpPr>
        <p:spPr bwMode="auto">
          <a:xfrm>
            <a:off x="6444208" y="5877272"/>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Hiskia</a:t>
            </a:r>
            <a:r>
              <a:rPr lang="de-DE" dirty="0"/>
              <a:t> und sein Tunnel</a:t>
            </a:r>
          </a:p>
        </p:txBody>
      </p:sp>
      <p:sp>
        <p:nvSpPr>
          <p:cNvPr id="5" name="Inhaltsplatzhalter 4"/>
          <p:cNvSpPr>
            <a:spLocks noGrp="1"/>
          </p:cNvSpPr>
          <p:nvPr>
            <p:ph idx="1"/>
          </p:nvPr>
        </p:nvSpPr>
        <p:spPr>
          <a:xfrm>
            <a:off x="683568" y="2492896"/>
            <a:ext cx="7772400" cy="4114800"/>
          </a:xfrm>
        </p:spPr>
        <p:txBody>
          <a:bodyPr/>
          <a:lstStyle/>
          <a:p>
            <a:r>
              <a:rPr lang="de-DE" dirty="0"/>
              <a:t> </a:t>
            </a:r>
            <a:r>
              <a:rPr lang="de-DE" dirty="0">
                <a:effectLst>
                  <a:outerShdw blurRad="38100" dist="38100" dir="2700000" algn="tl">
                    <a:srgbClr val="000000">
                      <a:alpha val="43137"/>
                    </a:srgbClr>
                  </a:outerShdw>
                </a:effectLst>
              </a:rPr>
              <a:t>2Kön 20,20: </a:t>
            </a:r>
            <a:r>
              <a:rPr lang="de-DE" dirty="0">
                <a:solidFill>
                  <a:srgbClr val="FFFF00"/>
                </a:solidFill>
                <a:effectLst>
                  <a:outerShdw blurRad="38100" dist="38100" dir="2700000" algn="tl">
                    <a:srgbClr val="000000">
                      <a:alpha val="43137"/>
                    </a:srgbClr>
                  </a:outerShdw>
                </a:effectLst>
              </a:rPr>
              <a:t>Und das Übrige der Geschichte </a:t>
            </a:r>
            <a:r>
              <a:rPr lang="de-DE" dirty="0" err="1">
                <a:solidFill>
                  <a:srgbClr val="FFFF00"/>
                </a:solidFill>
                <a:effectLst>
                  <a:outerShdw blurRad="38100" dist="38100" dir="2700000" algn="tl">
                    <a:srgbClr val="000000">
                      <a:alpha val="43137"/>
                    </a:srgbClr>
                  </a:outerShdw>
                </a:effectLst>
              </a:rPr>
              <a:t>Hiskias</a:t>
            </a:r>
            <a:r>
              <a:rPr lang="de-DE" dirty="0">
                <a:solidFill>
                  <a:srgbClr val="FFFF00"/>
                </a:solidFill>
                <a:effectLst>
                  <a:outerShdw blurRad="38100" dist="38100" dir="2700000" algn="tl">
                    <a:srgbClr val="000000">
                      <a:alpha val="43137"/>
                    </a:srgbClr>
                  </a:outerShdw>
                </a:effectLst>
              </a:rPr>
              <a:t>, und alle seine Macht, und wie er </a:t>
            </a:r>
            <a:r>
              <a:rPr lang="de-DE" dirty="0">
                <a:solidFill>
                  <a:srgbClr val="66FF33"/>
                </a:solidFill>
                <a:effectLst>
                  <a:outerShdw blurRad="38100" dist="38100" dir="2700000" algn="tl">
                    <a:srgbClr val="000000">
                      <a:alpha val="43137"/>
                    </a:srgbClr>
                  </a:outerShdw>
                </a:effectLst>
              </a:rPr>
              <a:t>den Teich</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die Wasserleitung </a:t>
            </a:r>
            <a:r>
              <a:rPr lang="de-DE" dirty="0">
                <a:solidFill>
                  <a:srgbClr val="FFFF00"/>
                </a:solidFill>
                <a:effectLst>
                  <a:outerShdw blurRad="38100" dist="38100" dir="2700000" algn="tl">
                    <a:srgbClr val="000000">
                      <a:alpha val="43137"/>
                    </a:srgbClr>
                  </a:outerShdw>
                </a:effectLst>
              </a:rPr>
              <a:t>gemacht und </a:t>
            </a:r>
            <a:r>
              <a:rPr lang="de-DE" dirty="0">
                <a:solidFill>
                  <a:srgbClr val="66FF33"/>
                </a:solidFill>
                <a:effectLst>
                  <a:outerShdw blurRad="38100" dist="38100" dir="2700000" algn="tl">
                    <a:srgbClr val="000000">
                      <a:alpha val="43137"/>
                    </a:srgbClr>
                  </a:outerShdw>
                </a:effectLst>
              </a:rPr>
              <a:t>das Wasser in die Stadt geleitet hat</a:t>
            </a:r>
            <a:r>
              <a:rPr lang="de-DE" dirty="0">
                <a:solidFill>
                  <a:srgbClr val="FFFF00"/>
                </a:solidFill>
                <a:effectLst>
                  <a:outerShdw blurRad="38100" dist="38100" dir="2700000" algn="tl">
                    <a:srgbClr val="000000">
                      <a:alpha val="43137"/>
                    </a:srgbClr>
                  </a:outerShdw>
                </a:effectLst>
              </a:rPr>
              <a:t>, ist das nicht geschrieben in dem Buche der Chronika der Könige von </a:t>
            </a:r>
            <a:r>
              <a:rPr lang="de-DE" dirty="0" err="1">
                <a:solidFill>
                  <a:srgbClr val="FFFF00"/>
                </a:solidFill>
                <a:effectLst>
                  <a:outerShdw blurRad="38100" dist="38100" dir="2700000" algn="tl">
                    <a:srgbClr val="000000">
                      <a:alpha val="43137"/>
                    </a:srgbClr>
                  </a:outerShdw>
                </a:effectLst>
              </a:rPr>
              <a:t>Juda</a:t>
            </a:r>
            <a:r>
              <a:rPr lang="de-DE" dirty="0">
                <a:solidFill>
                  <a:srgbClr val="FFFF00"/>
                </a:solidFill>
                <a:effectLst>
                  <a:outerShdw blurRad="38100" dist="38100" dir="2700000" algn="tl">
                    <a:srgbClr val="000000">
                      <a:alpha val="43137"/>
                    </a:srgbClr>
                  </a:outerShdw>
                </a:effectLs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a:effectLst>
                  <a:outerShdw blurRad="38100" dist="38100" dir="2700000" algn="tl">
                    <a:srgbClr val="000000">
                      <a:alpha val="43137"/>
                    </a:srgbClr>
                  </a:outerShdw>
                </a:effectLst>
              </a:rPr>
              <a:t>480 Jahre?</a:t>
            </a:r>
          </a:p>
        </p:txBody>
      </p:sp>
      <p:sp>
        <p:nvSpPr>
          <p:cNvPr id="6" name="Inhaltsplatzhalter 5"/>
          <p:cNvSpPr>
            <a:spLocks noGrp="1"/>
          </p:cNvSpPr>
          <p:nvPr>
            <p:ph idx="1"/>
          </p:nvPr>
        </p:nvSpPr>
        <p:spPr>
          <a:xfrm>
            <a:off x="0" y="1981200"/>
            <a:ext cx="8892480" cy="4114800"/>
          </a:xfrm>
        </p:spPr>
        <p:txBody>
          <a:bodyPr/>
          <a:lstStyle/>
          <a:p>
            <a:r>
              <a:rPr lang="de-DE" sz="2400" b="1" dirty="0">
                <a:effectLst>
                  <a:outerShdw blurRad="38100" dist="38100" dir="2700000" algn="tl">
                    <a:srgbClr val="000000">
                      <a:alpha val="43137"/>
                    </a:srgbClr>
                  </a:outerShdw>
                </a:effectLst>
              </a:rPr>
              <a:t>Mehrheitstext (MT): </a:t>
            </a:r>
            <a:r>
              <a:rPr lang="de-DE" sz="2400" b="1" dirty="0" err="1">
                <a:effectLst>
                  <a:outerShdw blurRad="38100" dist="38100" dir="2700000" algn="tl">
                    <a:srgbClr val="000000">
                      <a:alpha val="43137"/>
                    </a:srgbClr>
                  </a:outerShdw>
                </a:effectLst>
              </a:rPr>
              <a:t>Apg</a:t>
            </a:r>
            <a:r>
              <a:rPr lang="de-DE" sz="2400" b="1" dirty="0">
                <a:effectLst>
                  <a:outerShdw blurRad="38100" dist="38100" dir="2700000" algn="tl">
                    <a:srgbClr val="000000">
                      <a:alpha val="43137"/>
                    </a:srgbClr>
                  </a:outerShdw>
                </a:effectLst>
              </a:rPr>
              <a:t> 13: </a:t>
            </a:r>
            <a:r>
              <a:rPr lang="de-DE" sz="2400" dirty="0">
                <a:effectLst>
                  <a:outerShdw blurRad="38100" dist="38100" dir="2700000" algn="tl">
                    <a:srgbClr val="000000">
                      <a:alpha val="43137"/>
                    </a:srgbClr>
                  </a:outerShdw>
                </a:effectLst>
              </a:rPr>
              <a:t>  </a:t>
            </a:r>
            <a:r>
              <a:rPr lang="de-DE" sz="2400" baseline="30000" dirty="0">
                <a:solidFill>
                  <a:srgbClr val="FFFF00"/>
                </a:solidFill>
                <a:effectLst>
                  <a:outerShdw blurRad="38100" dist="38100" dir="2700000" algn="tl">
                    <a:srgbClr val="000000">
                      <a:alpha val="43137"/>
                    </a:srgbClr>
                  </a:outerShdw>
                </a:effectLst>
              </a:rPr>
              <a:t>17</a:t>
            </a:r>
            <a:r>
              <a:rPr lang="de-DE" sz="2400" dirty="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a:solidFill>
                  <a:srgbClr val="FFFF00"/>
                </a:solidFill>
                <a:effectLst>
                  <a:outerShdw blurRad="38100" dist="38100" dir="2700000" algn="tl">
                    <a:srgbClr val="000000">
                      <a:alpha val="43137"/>
                    </a:srgbClr>
                  </a:outerShdw>
                </a:effectLst>
              </a:rPr>
              <a:t>Fremdlingsschaft</a:t>
            </a:r>
            <a:r>
              <a:rPr lang="de-DE" sz="2400" dirty="0">
                <a:solidFill>
                  <a:srgbClr val="FFFF00"/>
                </a:solidFill>
                <a:effectLst>
                  <a:outerShdw blurRad="38100" dist="38100" dir="2700000" algn="tl">
                    <a:srgbClr val="000000">
                      <a:alpha val="43137"/>
                    </a:srgbClr>
                  </a:outerShdw>
                </a:effectLst>
              </a:rPr>
              <a:t> im Land Ägypten, und mit erhobenem Arm führte er sie von dannen heraus;  </a:t>
            </a:r>
            <a:r>
              <a:rPr lang="de-DE" sz="2400" baseline="30000" dirty="0">
                <a:solidFill>
                  <a:srgbClr val="FFFF00"/>
                </a:solidFill>
                <a:effectLst>
                  <a:outerShdw blurRad="38100" dist="38100" dir="2700000" algn="tl">
                    <a:srgbClr val="000000">
                      <a:alpha val="43137"/>
                    </a:srgbClr>
                  </a:outerShdw>
                </a:effectLst>
              </a:rPr>
              <a:t>18</a:t>
            </a:r>
            <a:r>
              <a:rPr lang="de-DE" sz="2400" dirty="0">
                <a:solidFill>
                  <a:srgbClr val="FFFF00"/>
                </a:solidFill>
                <a:effectLst>
                  <a:outerShdw blurRad="38100" dist="38100" dir="2700000" algn="tl">
                    <a:srgbClr val="000000">
                      <a:alpha val="43137"/>
                    </a:srgbClr>
                  </a:outerShdw>
                </a:effectLst>
              </a:rPr>
              <a:t> und eine Zeit während </a:t>
            </a:r>
            <a:r>
              <a:rPr lang="de-DE" sz="2400" b="1" dirty="0">
                <a:solidFill>
                  <a:srgbClr val="66FF33"/>
                </a:solidFill>
                <a:effectLst>
                  <a:outerShdw blurRad="38100" dist="38100" dir="2700000" algn="tl">
                    <a:srgbClr val="000000">
                      <a:alpha val="43137"/>
                    </a:srgbClr>
                  </a:outerShdw>
                </a:effectLst>
              </a:rPr>
              <a:t>40 Jahren</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pflegte er sie in der Wüste.  </a:t>
            </a:r>
            <a:r>
              <a:rPr lang="de-DE" sz="2400" baseline="30000" dirty="0">
                <a:solidFill>
                  <a:srgbClr val="FFFF00"/>
                </a:solidFill>
                <a:effectLst>
                  <a:outerShdw blurRad="38100" dist="38100" dir="2700000" algn="tl">
                    <a:srgbClr val="000000">
                      <a:alpha val="43137"/>
                    </a:srgbClr>
                  </a:outerShdw>
                </a:effectLst>
              </a:rPr>
              <a:t>19</a:t>
            </a:r>
            <a:r>
              <a:rPr lang="de-DE" sz="2400" dirty="0">
                <a:solidFill>
                  <a:srgbClr val="FFFF00"/>
                </a:solidFill>
                <a:effectLst>
                  <a:outerShdw blurRad="38100" dist="38100" dir="2700000" algn="tl">
                    <a:srgbClr val="000000">
                      <a:alpha val="43137"/>
                    </a:srgbClr>
                  </a:outerShdw>
                </a:effectLst>
              </a:rPr>
              <a:t> Und nachdem er sieben Nationen im Land Kanaan vertilgt hatte, ließ er sie deren Land erben.  </a:t>
            </a:r>
            <a:r>
              <a:rPr lang="de-DE" sz="2400" baseline="30000" dirty="0">
                <a:solidFill>
                  <a:srgbClr val="FFFF00"/>
                </a:solidFill>
                <a:effectLst>
                  <a:outerShdw blurRad="38100" dist="38100" dir="2700000" algn="tl">
                    <a:srgbClr val="000000">
                      <a:alpha val="43137"/>
                    </a:srgbClr>
                  </a:outerShdw>
                </a:effectLst>
              </a:rPr>
              <a:t>20</a:t>
            </a:r>
            <a:r>
              <a:rPr lang="de-DE" sz="2400" dirty="0">
                <a:solidFill>
                  <a:srgbClr val="FFFF00"/>
                </a:solidFill>
                <a:effectLst>
                  <a:outerShdw blurRad="38100" dist="38100" dir="2700000" algn="tl">
                    <a:srgbClr val="000000">
                      <a:alpha val="43137"/>
                    </a:srgbClr>
                  </a:outerShdw>
                </a:effectLst>
              </a:rPr>
              <a:t> Und nach diesem, während </a:t>
            </a:r>
            <a:r>
              <a:rPr lang="de-DE" sz="2400" b="1" dirty="0">
                <a:solidFill>
                  <a:srgbClr val="66FF33"/>
                </a:solidFill>
                <a:effectLst>
                  <a:outerShdw blurRad="38100" dist="38100" dir="2700000" algn="tl">
                    <a:srgbClr val="000000">
                      <a:alpha val="43137"/>
                    </a:srgbClr>
                  </a:outerShdw>
                </a:effectLst>
              </a:rPr>
              <a:t>450 Jahren</a:t>
            </a:r>
            <a:r>
              <a:rPr lang="de-DE" sz="2400" dirty="0">
                <a:solidFill>
                  <a:srgbClr val="FFFF00"/>
                </a:solidFill>
                <a:effectLst>
                  <a:outerShdw blurRad="38100" dist="38100" dir="2700000" algn="tl">
                    <a:srgbClr val="000000">
                      <a:alpha val="43137"/>
                    </a:srgbClr>
                  </a:outerShdw>
                </a:effectLst>
              </a:rPr>
              <a:t>, gab er ihnen Richter bis auf Samuel, den Propheten.  </a:t>
            </a:r>
            <a:r>
              <a:rPr lang="de-DE" sz="2400" baseline="30000" dirty="0">
                <a:solidFill>
                  <a:srgbClr val="FFFF00"/>
                </a:solidFill>
                <a:effectLst>
                  <a:outerShdw blurRad="38100" dist="38100" dir="2700000" algn="tl">
                    <a:srgbClr val="000000">
                      <a:alpha val="43137"/>
                    </a:srgbClr>
                  </a:outerShdw>
                </a:effectLst>
              </a:rPr>
              <a:t>21</a:t>
            </a:r>
            <a:r>
              <a:rPr lang="de-DE" sz="2400" dirty="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a:solidFill>
                  <a:srgbClr val="FFFF00"/>
                </a:solidFill>
                <a:effectLst>
                  <a:outerShdw blurRad="38100" dist="38100" dir="2700000" algn="tl">
                    <a:srgbClr val="000000">
                      <a:alpha val="43137"/>
                    </a:srgbClr>
                  </a:outerShdw>
                </a:effectLst>
              </a:rPr>
              <a:t>Kis</a:t>
            </a:r>
            <a:r>
              <a:rPr lang="de-DE" sz="2400" dirty="0">
                <a:solidFill>
                  <a:srgbClr val="FFFF00"/>
                </a:solidFill>
                <a:effectLst>
                  <a:outerShdw blurRad="38100" dist="38100" dir="2700000" algn="tl">
                    <a:srgbClr val="000000">
                      <a:alpha val="43137"/>
                    </a:srgbClr>
                  </a:outerShdw>
                </a:effectLst>
              </a:rPr>
              <a:t>', einen Mann aus dem Stamm Benjamin, </a:t>
            </a:r>
            <a:r>
              <a:rPr lang="de-DE" sz="2400" b="1" dirty="0">
                <a:solidFill>
                  <a:srgbClr val="66FF33"/>
                </a:solidFill>
                <a:effectLst>
                  <a:outerShdw blurRad="38100" dist="38100" dir="2700000" algn="tl">
                    <a:srgbClr val="000000">
                      <a:alpha val="43137"/>
                    </a:srgbClr>
                  </a:outerShdw>
                </a:effectLst>
              </a:rPr>
              <a:t>40 Jahre</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lang.  </a:t>
            </a:r>
            <a:r>
              <a:rPr lang="de-DE" sz="2400" baseline="30000" dirty="0">
                <a:solidFill>
                  <a:srgbClr val="FFFF00"/>
                </a:solidFill>
                <a:effectLst>
                  <a:outerShdw blurRad="38100" dist="38100" dir="2700000" algn="tl">
                    <a:srgbClr val="000000">
                      <a:alpha val="43137"/>
                    </a:srgbClr>
                  </a:outerShdw>
                </a:effectLst>
              </a:rPr>
              <a:t>22</a:t>
            </a:r>
            <a:r>
              <a:rPr lang="de-DE" sz="2400" dirty="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a:solidFill>
                  <a:srgbClr val="FFFF00"/>
                </a:solidFill>
                <a:effectLst>
                  <a:outerShdw blurRad="38100" dist="38100" dir="2700000" algn="tl">
                    <a:srgbClr val="000000">
                      <a:alpha val="43137"/>
                    </a:srgbClr>
                  </a:outerShdw>
                </a:effectLst>
              </a:rPr>
              <a:t>Isais</a:t>
            </a:r>
            <a:r>
              <a:rPr lang="de-DE" sz="2400" dirty="0">
                <a:solidFill>
                  <a:srgbClr val="FFFF00"/>
                </a:solidFill>
                <a:effectLst>
                  <a:outerShdw blurRad="38100" dist="38100" dir="2700000" algn="tl">
                    <a:srgbClr val="000000">
                      <a:alpha val="43137"/>
                    </a:srgbClr>
                  </a:outerShdw>
                </a:effectLst>
              </a:rPr>
              <a:t>, einen Mann nach meinem Herzen, der meinen ganzen Willen tun wird.“</a:t>
            </a:r>
          </a:p>
          <a:p>
            <a:pPr>
              <a:buNone/>
            </a:pPr>
            <a:r>
              <a:rPr lang="de-DE" sz="2800" dirty="0"/>
              <a:t> </a:t>
            </a: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372200" y="476672"/>
            <a:ext cx="2383587" cy="1340768"/>
          </a:xfrm>
          <a:prstGeom prst="rect">
            <a:avLst/>
          </a:prstGeom>
          <a:noFill/>
          <a:ln w="9525">
            <a:noFill/>
            <a:miter lim="800000"/>
            <a:headEnd/>
            <a:tailEnd/>
          </a:ln>
        </p:spPr>
      </p:pic>
      <p:sp>
        <p:nvSpPr>
          <p:cNvPr id="9" name="Textfeld 8"/>
          <p:cNvSpPr txBox="1">
            <a:spLocks noChangeArrowheads="1"/>
          </p:cNvSpPr>
          <p:nvPr/>
        </p:nvSpPr>
        <p:spPr bwMode="auto">
          <a:xfrm>
            <a:off x="6012160" y="40466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de-DE" sz="4800" dirty="0" err="1"/>
              <a:t>Hiskia</a:t>
            </a:r>
            <a:r>
              <a:rPr lang="de-DE" sz="4800" dirty="0"/>
              <a:t>-Tunnel: 700 v. Chr.</a:t>
            </a:r>
          </a:p>
        </p:txBody>
      </p:sp>
      <p:pic>
        <p:nvPicPr>
          <p:cNvPr id="67586" name="Picture 2" descr="C:\Users\Roger\Eigene Bilder\PictureProject\0009\DSCN3792.JPG"/>
          <p:cNvPicPr>
            <a:picLocks noChangeAspect="1" noChangeArrowheads="1"/>
          </p:cNvPicPr>
          <p:nvPr/>
        </p:nvPicPr>
        <p:blipFill>
          <a:blip r:embed="rId3" cstate="print"/>
          <a:srcRect/>
          <a:stretch>
            <a:fillRect/>
          </a:stretch>
        </p:blipFill>
        <p:spPr bwMode="auto">
          <a:xfrm>
            <a:off x="467544" y="1481403"/>
            <a:ext cx="4032448" cy="5376597"/>
          </a:xfrm>
          <a:prstGeom prst="rect">
            <a:avLst/>
          </a:prstGeom>
          <a:noFill/>
        </p:spPr>
      </p:pic>
      <p:sp>
        <p:nvSpPr>
          <p:cNvPr id="6" name="Textfeld 5"/>
          <p:cNvSpPr txBox="1"/>
          <p:nvPr/>
        </p:nvSpPr>
        <p:spPr>
          <a:xfrm>
            <a:off x="4788024" y="5733256"/>
            <a:ext cx="3600400" cy="276999"/>
          </a:xfrm>
          <a:prstGeom prst="rect">
            <a:avLst/>
          </a:prstGeom>
          <a:noFill/>
        </p:spPr>
        <p:txBody>
          <a:bodyPr wrap="square" rtlCol="0">
            <a:spAutoFit/>
          </a:bodyPr>
          <a:lstStyle/>
          <a:p>
            <a:endParaRPr lang="de-DE" sz="1200" dirty="0"/>
          </a:p>
        </p:txBody>
      </p:sp>
      <p:sp>
        <p:nvSpPr>
          <p:cNvPr id="7" name="Textfeld 6"/>
          <p:cNvSpPr txBox="1"/>
          <p:nvPr/>
        </p:nvSpPr>
        <p:spPr>
          <a:xfrm>
            <a:off x="4932040" y="1844824"/>
            <a:ext cx="3371436" cy="1200329"/>
          </a:xfrm>
          <a:prstGeom prst="rect">
            <a:avLst/>
          </a:prstGeom>
          <a:noFill/>
        </p:spPr>
        <p:txBody>
          <a:bodyPr wrap="none" rtlCol="0">
            <a:spAutoFit/>
          </a:bodyPr>
          <a:lstStyle/>
          <a:p>
            <a:r>
              <a:rPr lang="de-DE" sz="2400" dirty="0">
                <a:effectLst>
                  <a:outerShdw blurRad="38100" dist="38100" dir="2700000" algn="tl">
                    <a:srgbClr val="000000">
                      <a:alpha val="43137"/>
                    </a:srgbClr>
                  </a:outerShdw>
                </a:effectLst>
              </a:rPr>
              <a:t>Konsequente biblische </a:t>
            </a:r>
          </a:p>
          <a:p>
            <a:r>
              <a:rPr lang="de-DE" sz="2400" dirty="0">
                <a:effectLst>
                  <a:outerShdw blurRad="38100" dist="38100" dir="2700000" algn="tl">
                    <a:srgbClr val="000000">
                      <a:alpha val="43137"/>
                    </a:srgbClr>
                  </a:outerShdw>
                </a:effectLst>
              </a:rPr>
              <a:t>Chronologie:</a:t>
            </a:r>
          </a:p>
          <a:p>
            <a:r>
              <a:rPr lang="de-DE" sz="2400" dirty="0" err="1">
                <a:effectLst>
                  <a:outerShdw blurRad="38100" dist="38100" dir="2700000" algn="tl">
                    <a:srgbClr val="000000">
                      <a:alpha val="43137"/>
                    </a:srgbClr>
                  </a:outerShdw>
                </a:effectLst>
              </a:rPr>
              <a:t>Hiskia</a:t>
            </a:r>
            <a:r>
              <a:rPr lang="de-DE" sz="2400" dirty="0">
                <a:effectLst>
                  <a:outerShdw blurRad="38100" dist="38100" dir="2700000" algn="tl">
                    <a:srgbClr val="000000">
                      <a:alpha val="43137"/>
                    </a:srgbClr>
                  </a:outerShdw>
                </a:effectLst>
              </a:rPr>
              <a:t>: 727-698 v. Chr.</a:t>
            </a:r>
          </a:p>
        </p:txBody>
      </p:sp>
      <p:sp>
        <p:nvSpPr>
          <p:cNvPr id="8" name="Text Box 7"/>
          <p:cNvSpPr txBox="1">
            <a:spLocks noChangeArrowheads="1"/>
          </p:cNvSpPr>
          <p:nvPr/>
        </p:nvSpPr>
        <p:spPr bwMode="auto">
          <a:xfrm>
            <a:off x="4499992" y="1484784"/>
            <a:ext cx="380232" cy="276999"/>
          </a:xfrm>
          <a:prstGeom prst="rect">
            <a:avLst/>
          </a:prstGeom>
          <a:noFill/>
          <a:ln w="57150">
            <a:noFill/>
            <a:miter lim="800000"/>
            <a:headEnd/>
            <a:tailEnd/>
          </a:ln>
        </p:spPr>
        <p:txBody>
          <a:bodyPr wrap="none">
            <a:spAutoFit/>
          </a:bodyPr>
          <a:lstStyle/>
          <a:p>
            <a:r>
              <a:rPr lang="de-CH" sz="1200" dirty="0"/>
              <a:t>RL</a:t>
            </a:r>
            <a:endParaRPr lang="de-DE" sz="1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8"/>
          <p:cNvGrpSpPr>
            <a:grpSpLocks/>
          </p:cNvGrpSpPr>
          <p:nvPr/>
        </p:nvGrpSpPr>
        <p:grpSpPr bwMode="auto">
          <a:xfrm>
            <a:off x="1908175" y="285750"/>
            <a:ext cx="5419725" cy="6572250"/>
            <a:chOff x="336044" y="285728"/>
            <a:chExt cx="5419748" cy="6572272"/>
          </a:xfrm>
        </p:grpSpPr>
        <p:sp>
          <p:nvSpPr>
            <p:cNvPr id="10" name="Flussdiagramm: Grenzstelle 9"/>
            <p:cNvSpPr/>
            <p:nvPr/>
          </p:nvSpPr>
          <p:spPr>
            <a:xfrm>
              <a:off x="5071577" y="1357295"/>
              <a:ext cx="285751" cy="142875"/>
            </a:xfrm>
            <a:prstGeom prst="flowChartTerminator">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Flussdiagramm: Grenzstelle 10"/>
            <p:cNvSpPr/>
            <p:nvPr/>
          </p:nvSpPr>
          <p:spPr>
            <a:xfrm rot="15556055">
              <a:off x="1325060" y="5091107"/>
              <a:ext cx="492127" cy="196851"/>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999622" y="285728"/>
              <a:ext cx="4071955" cy="6572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Flussdiagramm: Grenzstelle 8"/>
            <p:cNvSpPr/>
            <p:nvPr/>
          </p:nvSpPr>
          <p:spPr>
            <a:xfrm rot="16200000">
              <a:off x="2752229" y="5707059"/>
              <a:ext cx="541340" cy="1331918"/>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5479" name="Textfeld 13"/>
            <p:cNvSpPr txBox="1">
              <a:spLocks noChangeArrowheads="1"/>
            </p:cNvSpPr>
            <p:nvPr/>
          </p:nvSpPr>
          <p:spPr bwMode="auto">
            <a:xfrm>
              <a:off x="4929190" y="785794"/>
              <a:ext cx="826602" cy="369333"/>
            </a:xfrm>
            <a:prstGeom prst="rect">
              <a:avLst/>
            </a:prstGeom>
            <a:noFill/>
            <a:ln w="9525">
              <a:noFill/>
              <a:miter lim="800000"/>
              <a:headEnd/>
              <a:tailEnd/>
            </a:ln>
          </p:spPr>
          <p:txBody>
            <a:bodyPr wrap="none">
              <a:spAutoFit/>
            </a:bodyPr>
            <a:lstStyle/>
            <a:p>
              <a:r>
                <a:rPr lang="de-DE"/>
                <a:t>Quelle</a:t>
              </a:r>
            </a:p>
          </p:txBody>
        </p:sp>
        <p:sp>
          <p:nvSpPr>
            <p:cNvPr id="15" name="Freihandform 14"/>
            <p:cNvSpPr/>
            <p:nvPr/>
          </p:nvSpPr>
          <p:spPr>
            <a:xfrm>
              <a:off x="1642563" y="5429245"/>
              <a:ext cx="889004" cy="771528"/>
            </a:xfrm>
            <a:custGeom>
              <a:avLst/>
              <a:gdLst>
                <a:gd name="connsiteX0" fmla="*/ 0 w 689809"/>
                <a:gd name="connsiteY0" fmla="*/ 0 h 674358"/>
                <a:gd name="connsiteX1" fmla="*/ 26894 w 689809"/>
                <a:gd name="connsiteY1" fmla="*/ 40341 h 674358"/>
                <a:gd name="connsiteX2" fmla="*/ 40341 w 689809"/>
                <a:gd name="connsiteY2" fmla="*/ 80683 h 674358"/>
                <a:gd name="connsiteX3" fmla="*/ 67235 w 689809"/>
                <a:gd name="connsiteY3" fmla="*/ 188259 h 674358"/>
                <a:gd name="connsiteX4" fmla="*/ 107577 w 689809"/>
                <a:gd name="connsiteY4" fmla="*/ 309283 h 674358"/>
                <a:gd name="connsiteX5" fmla="*/ 121024 w 689809"/>
                <a:gd name="connsiteY5" fmla="*/ 349624 h 674358"/>
                <a:gd name="connsiteX6" fmla="*/ 215153 w 689809"/>
                <a:gd name="connsiteY6" fmla="*/ 470647 h 674358"/>
                <a:gd name="connsiteX7" fmla="*/ 295835 w 689809"/>
                <a:gd name="connsiteY7" fmla="*/ 524435 h 674358"/>
                <a:gd name="connsiteX8" fmla="*/ 336177 w 689809"/>
                <a:gd name="connsiteY8" fmla="*/ 537883 h 674358"/>
                <a:gd name="connsiteX9" fmla="*/ 416859 w 689809"/>
                <a:gd name="connsiteY9" fmla="*/ 591671 h 674358"/>
                <a:gd name="connsiteX10" fmla="*/ 537882 w 689809"/>
                <a:gd name="connsiteY10" fmla="*/ 632012 h 674358"/>
                <a:gd name="connsiteX11" fmla="*/ 578224 w 689809"/>
                <a:gd name="connsiteY11" fmla="*/ 645459 h 674358"/>
                <a:gd name="connsiteX12" fmla="*/ 685800 w 689809"/>
                <a:gd name="connsiteY12" fmla="*/ 672353 h 674358"/>
                <a:gd name="connsiteX13" fmla="*/ 672353 w 689809"/>
                <a:gd name="connsiteY13" fmla="*/ 672353 h 67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809" h="674358">
                  <a:moveTo>
                    <a:pt x="0" y="0"/>
                  </a:moveTo>
                  <a:cubicBezTo>
                    <a:pt x="8965" y="13447"/>
                    <a:pt x="19667" y="25886"/>
                    <a:pt x="26894" y="40341"/>
                  </a:cubicBezTo>
                  <a:cubicBezTo>
                    <a:pt x="33233" y="53019"/>
                    <a:pt x="36611" y="67008"/>
                    <a:pt x="40341" y="80683"/>
                  </a:cubicBezTo>
                  <a:cubicBezTo>
                    <a:pt x="50066" y="116343"/>
                    <a:pt x="55547" y="153194"/>
                    <a:pt x="67235" y="188259"/>
                  </a:cubicBezTo>
                  <a:lnTo>
                    <a:pt x="107577" y="309283"/>
                  </a:lnTo>
                  <a:cubicBezTo>
                    <a:pt x="112059" y="322730"/>
                    <a:pt x="113161" y="337830"/>
                    <a:pt x="121024" y="349624"/>
                  </a:cubicBezTo>
                  <a:cubicBezTo>
                    <a:pt x="152310" y="396554"/>
                    <a:pt x="171402" y="436618"/>
                    <a:pt x="215153" y="470647"/>
                  </a:cubicBezTo>
                  <a:cubicBezTo>
                    <a:pt x="240667" y="490491"/>
                    <a:pt x="265171" y="514213"/>
                    <a:pt x="295835" y="524435"/>
                  </a:cubicBezTo>
                  <a:cubicBezTo>
                    <a:pt x="309282" y="528918"/>
                    <a:pt x="323786" y="530999"/>
                    <a:pt x="336177" y="537883"/>
                  </a:cubicBezTo>
                  <a:cubicBezTo>
                    <a:pt x="364432" y="553580"/>
                    <a:pt x="386195" y="581450"/>
                    <a:pt x="416859" y="591671"/>
                  </a:cubicBezTo>
                  <a:lnTo>
                    <a:pt x="537882" y="632012"/>
                  </a:lnTo>
                  <a:cubicBezTo>
                    <a:pt x="551329" y="636494"/>
                    <a:pt x="564325" y="642679"/>
                    <a:pt x="578224" y="645459"/>
                  </a:cubicBezTo>
                  <a:cubicBezTo>
                    <a:pt x="603797" y="650574"/>
                    <a:pt x="658234" y="658570"/>
                    <a:pt x="685800" y="672353"/>
                  </a:cubicBezTo>
                  <a:cubicBezTo>
                    <a:pt x="689809" y="674358"/>
                    <a:pt x="676835" y="672353"/>
                    <a:pt x="672353" y="672353"/>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5481" name="Textfeld 16"/>
            <p:cNvSpPr txBox="1">
              <a:spLocks noChangeArrowheads="1"/>
            </p:cNvSpPr>
            <p:nvPr/>
          </p:nvSpPr>
          <p:spPr bwMode="auto">
            <a:xfrm>
              <a:off x="407581" y="5013170"/>
              <a:ext cx="1293645" cy="369333"/>
            </a:xfrm>
            <a:prstGeom prst="rect">
              <a:avLst/>
            </a:prstGeom>
            <a:noFill/>
            <a:ln w="9525">
              <a:noFill/>
              <a:miter lim="800000"/>
              <a:headEnd/>
              <a:tailEnd/>
            </a:ln>
          </p:spPr>
          <p:txBody>
            <a:bodyPr>
              <a:spAutoFit/>
            </a:bodyPr>
            <a:lstStyle/>
            <a:p>
              <a:r>
                <a:rPr lang="de-DE" dirty="0"/>
                <a:t>Ausgang</a:t>
              </a:r>
            </a:p>
          </p:txBody>
        </p:sp>
        <p:sp>
          <p:nvSpPr>
            <p:cNvPr id="105482" name="Textfeld 17"/>
            <p:cNvSpPr txBox="1">
              <a:spLocks noChangeArrowheads="1"/>
            </p:cNvSpPr>
            <p:nvPr/>
          </p:nvSpPr>
          <p:spPr bwMode="auto">
            <a:xfrm>
              <a:off x="2214546" y="5643578"/>
              <a:ext cx="1691496" cy="369333"/>
            </a:xfrm>
            <a:prstGeom prst="rect">
              <a:avLst/>
            </a:prstGeom>
            <a:noFill/>
            <a:ln w="9525">
              <a:noFill/>
              <a:miter lim="800000"/>
              <a:headEnd/>
              <a:tailEnd/>
            </a:ln>
          </p:spPr>
          <p:txBody>
            <a:bodyPr wrap="none">
              <a:spAutoFit/>
            </a:bodyPr>
            <a:lstStyle/>
            <a:p>
              <a:r>
                <a:rPr lang="de-DE" dirty="0"/>
                <a:t>Unterer </a:t>
              </a:r>
              <a:r>
                <a:rPr lang="de-DE" dirty="0" err="1"/>
                <a:t>Siloateich</a:t>
              </a:r>
              <a:endParaRPr lang="de-DE" dirty="0"/>
            </a:p>
          </p:txBody>
        </p:sp>
        <p:sp>
          <p:nvSpPr>
            <p:cNvPr id="22" name="Freihandform 21"/>
            <p:cNvSpPr/>
            <p:nvPr/>
          </p:nvSpPr>
          <p:spPr>
            <a:xfrm>
              <a:off x="1499687" y="1142981"/>
              <a:ext cx="3522677" cy="3873513"/>
            </a:xfrm>
            <a:custGeom>
              <a:avLst/>
              <a:gdLst>
                <a:gd name="connsiteX0" fmla="*/ 3523129 w 3523129"/>
                <a:gd name="connsiteY0" fmla="*/ 268941 h 3872753"/>
                <a:gd name="connsiteX1" fmla="*/ 3415553 w 3523129"/>
                <a:gd name="connsiteY1" fmla="*/ 201706 h 3872753"/>
                <a:gd name="connsiteX2" fmla="*/ 3375212 w 3523129"/>
                <a:gd name="connsiteY2" fmla="*/ 188259 h 3872753"/>
                <a:gd name="connsiteX3" fmla="*/ 3213847 w 3523129"/>
                <a:gd name="connsiteY3" fmla="*/ 161365 h 3872753"/>
                <a:gd name="connsiteX4" fmla="*/ 3079376 w 3523129"/>
                <a:gd name="connsiteY4" fmla="*/ 134471 h 3872753"/>
                <a:gd name="connsiteX5" fmla="*/ 2944906 w 3523129"/>
                <a:gd name="connsiteY5" fmla="*/ 107577 h 3872753"/>
                <a:gd name="connsiteX6" fmla="*/ 2904565 w 3523129"/>
                <a:gd name="connsiteY6" fmla="*/ 94130 h 3872753"/>
                <a:gd name="connsiteX7" fmla="*/ 2796988 w 3523129"/>
                <a:gd name="connsiteY7" fmla="*/ 80682 h 3872753"/>
                <a:gd name="connsiteX8" fmla="*/ 2622176 w 3523129"/>
                <a:gd name="connsiteY8" fmla="*/ 53788 h 3872753"/>
                <a:gd name="connsiteX9" fmla="*/ 2353235 w 3523129"/>
                <a:gd name="connsiteY9" fmla="*/ 40341 h 3872753"/>
                <a:gd name="connsiteX10" fmla="*/ 2205318 w 3523129"/>
                <a:gd name="connsiteY10" fmla="*/ 13447 h 3872753"/>
                <a:gd name="connsiteX11" fmla="*/ 1828800 w 3523129"/>
                <a:gd name="connsiteY11" fmla="*/ 0 h 3872753"/>
                <a:gd name="connsiteX12" fmla="*/ 1640541 w 3523129"/>
                <a:gd name="connsiteY12" fmla="*/ 13447 h 3872753"/>
                <a:gd name="connsiteX13" fmla="*/ 1519518 w 3523129"/>
                <a:gd name="connsiteY13" fmla="*/ 67235 h 3872753"/>
                <a:gd name="connsiteX14" fmla="*/ 1492623 w 3523129"/>
                <a:gd name="connsiteY14" fmla="*/ 94130 h 3872753"/>
                <a:gd name="connsiteX15" fmla="*/ 1438835 w 3523129"/>
                <a:gd name="connsiteY15" fmla="*/ 174812 h 3872753"/>
                <a:gd name="connsiteX16" fmla="*/ 1398494 w 3523129"/>
                <a:gd name="connsiteY16" fmla="*/ 255494 h 3872753"/>
                <a:gd name="connsiteX17" fmla="*/ 1411941 w 3523129"/>
                <a:gd name="connsiteY17" fmla="*/ 430306 h 3872753"/>
                <a:gd name="connsiteX18" fmla="*/ 1438835 w 3523129"/>
                <a:gd name="connsiteY18" fmla="*/ 510988 h 3872753"/>
                <a:gd name="connsiteX19" fmla="*/ 1479176 w 3523129"/>
                <a:gd name="connsiteY19" fmla="*/ 537882 h 3872753"/>
                <a:gd name="connsiteX20" fmla="*/ 1519518 w 3523129"/>
                <a:gd name="connsiteY20" fmla="*/ 605118 h 3872753"/>
                <a:gd name="connsiteX21" fmla="*/ 1546412 w 3523129"/>
                <a:gd name="connsiteY21" fmla="*/ 645459 h 3872753"/>
                <a:gd name="connsiteX22" fmla="*/ 1586753 w 3523129"/>
                <a:gd name="connsiteY22" fmla="*/ 658906 h 3872753"/>
                <a:gd name="connsiteX23" fmla="*/ 1627094 w 3523129"/>
                <a:gd name="connsiteY23" fmla="*/ 685800 h 3872753"/>
                <a:gd name="connsiteX24" fmla="*/ 1653988 w 3523129"/>
                <a:gd name="connsiteY24" fmla="*/ 726141 h 3872753"/>
                <a:gd name="connsiteX25" fmla="*/ 1694329 w 3523129"/>
                <a:gd name="connsiteY25" fmla="*/ 739588 h 3872753"/>
                <a:gd name="connsiteX26" fmla="*/ 1734670 w 3523129"/>
                <a:gd name="connsiteY26" fmla="*/ 766482 h 3872753"/>
                <a:gd name="connsiteX27" fmla="*/ 1761565 w 3523129"/>
                <a:gd name="connsiteY27" fmla="*/ 793377 h 3872753"/>
                <a:gd name="connsiteX28" fmla="*/ 1882588 w 3523129"/>
                <a:gd name="connsiteY28" fmla="*/ 874059 h 3872753"/>
                <a:gd name="connsiteX29" fmla="*/ 1922929 w 3523129"/>
                <a:gd name="connsiteY29" fmla="*/ 900953 h 3872753"/>
                <a:gd name="connsiteX30" fmla="*/ 1963270 w 3523129"/>
                <a:gd name="connsiteY30" fmla="*/ 927847 h 3872753"/>
                <a:gd name="connsiteX31" fmla="*/ 1990165 w 3523129"/>
                <a:gd name="connsiteY31" fmla="*/ 954741 h 3872753"/>
                <a:gd name="connsiteX32" fmla="*/ 2030506 w 3523129"/>
                <a:gd name="connsiteY32" fmla="*/ 968188 h 3872753"/>
                <a:gd name="connsiteX33" fmla="*/ 2097741 w 3523129"/>
                <a:gd name="connsiteY33" fmla="*/ 1021977 h 3872753"/>
                <a:gd name="connsiteX34" fmla="*/ 2178423 w 3523129"/>
                <a:gd name="connsiteY34" fmla="*/ 1075765 h 3872753"/>
                <a:gd name="connsiteX35" fmla="*/ 2245659 w 3523129"/>
                <a:gd name="connsiteY35" fmla="*/ 1129553 h 3872753"/>
                <a:gd name="connsiteX36" fmla="*/ 2286000 w 3523129"/>
                <a:gd name="connsiteY36" fmla="*/ 1143000 h 3872753"/>
                <a:gd name="connsiteX37" fmla="*/ 2326341 w 3523129"/>
                <a:gd name="connsiteY37" fmla="*/ 1169894 h 3872753"/>
                <a:gd name="connsiteX38" fmla="*/ 2407023 w 3523129"/>
                <a:gd name="connsiteY38" fmla="*/ 1196788 h 3872753"/>
                <a:gd name="connsiteX39" fmla="*/ 2433918 w 3523129"/>
                <a:gd name="connsiteY39" fmla="*/ 1223682 h 3872753"/>
                <a:gd name="connsiteX40" fmla="*/ 2514600 w 3523129"/>
                <a:gd name="connsiteY40" fmla="*/ 1250577 h 3872753"/>
                <a:gd name="connsiteX41" fmla="*/ 2541494 w 3523129"/>
                <a:gd name="connsiteY41" fmla="*/ 1290918 h 3872753"/>
                <a:gd name="connsiteX42" fmla="*/ 2581835 w 3523129"/>
                <a:gd name="connsiteY42" fmla="*/ 1304365 h 3872753"/>
                <a:gd name="connsiteX43" fmla="*/ 2622176 w 3523129"/>
                <a:gd name="connsiteY43" fmla="*/ 1331259 h 3872753"/>
                <a:gd name="connsiteX44" fmla="*/ 2675965 w 3523129"/>
                <a:gd name="connsiteY44" fmla="*/ 1398494 h 3872753"/>
                <a:gd name="connsiteX45" fmla="*/ 2702859 w 3523129"/>
                <a:gd name="connsiteY45" fmla="*/ 1438835 h 3872753"/>
                <a:gd name="connsiteX46" fmla="*/ 2689412 w 3523129"/>
                <a:gd name="connsiteY46" fmla="*/ 1546412 h 3872753"/>
                <a:gd name="connsiteX47" fmla="*/ 2635623 w 3523129"/>
                <a:gd name="connsiteY47" fmla="*/ 1653988 h 3872753"/>
                <a:gd name="connsiteX48" fmla="*/ 2595282 w 3523129"/>
                <a:gd name="connsiteY48" fmla="*/ 1667435 h 3872753"/>
                <a:gd name="connsiteX49" fmla="*/ 2447365 w 3523129"/>
                <a:gd name="connsiteY49" fmla="*/ 1680882 h 3872753"/>
                <a:gd name="connsiteX50" fmla="*/ 2433918 w 3523129"/>
                <a:gd name="connsiteY50" fmla="*/ 1721224 h 3872753"/>
                <a:gd name="connsiteX51" fmla="*/ 2474259 w 3523129"/>
                <a:gd name="connsiteY51" fmla="*/ 1828800 h 3872753"/>
                <a:gd name="connsiteX52" fmla="*/ 2514600 w 3523129"/>
                <a:gd name="connsiteY52" fmla="*/ 1855694 h 3872753"/>
                <a:gd name="connsiteX53" fmla="*/ 2554941 w 3523129"/>
                <a:gd name="connsiteY53" fmla="*/ 1922930 h 3872753"/>
                <a:gd name="connsiteX54" fmla="*/ 2581835 w 3523129"/>
                <a:gd name="connsiteY54" fmla="*/ 1963271 h 3872753"/>
                <a:gd name="connsiteX55" fmla="*/ 2622176 w 3523129"/>
                <a:gd name="connsiteY55" fmla="*/ 1976718 h 3872753"/>
                <a:gd name="connsiteX56" fmla="*/ 2662518 w 3523129"/>
                <a:gd name="connsiteY56" fmla="*/ 2003612 h 3872753"/>
                <a:gd name="connsiteX57" fmla="*/ 2675965 w 3523129"/>
                <a:gd name="connsiteY57" fmla="*/ 2111188 h 3872753"/>
                <a:gd name="connsiteX58" fmla="*/ 2595282 w 3523129"/>
                <a:gd name="connsiteY58" fmla="*/ 2138082 h 3872753"/>
                <a:gd name="connsiteX59" fmla="*/ 2487706 w 3523129"/>
                <a:gd name="connsiteY59" fmla="*/ 2191871 h 3872753"/>
                <a:gd name="connsiteX60" fmla="*/ 2487706 w 3523129"/>
                <a:gd name="connsiteY60" fmla="*/ 2191871 h 3872753"/>
                <a:gd name="connsiteX61" fmla="*/ 2447365 w 3523129"/>
                <a:gd name="connsiteY61" fmla="*/ 2218765 h 3872753"/>
                <a:gd name="connsiteX62" fmla="*/ 2420470 w 3523129"/>
                <a:gd name="connsiteY62" fmla="*/ 2299447 h 3872753"/>
                <a:gd name="connsiteX63" fmla="*/ 2407023 w 3523129"/>
                <a:gd name="connsiteY63" fmla="*/ 2339788 h 3872753"/>
                <a:gd name="connsiteX64" fmla="*/ 2393576 w 3523129"/>
                <a:gd name="connsiteY64" fmla="*/ 2393577 h 3872753"/>
                <a:gd name="connsiteX65" fmla="*/ 2407023 w 3523129"/>
                <a:gd name="connsiteY65" fmla="*/ 2528047 h 3872753"/>
                <a:gd name="connsiteX66" fmla="*/ 2460812 w 3523129"/>
                <a:gd name="connsiteY66" fmla="*/ 2608730 h 3872753"/>
                <a:gd name="connsiteX67" fmla="*/ 2528047 w 3523129"/>
                <a:gd name="connsiteY67" fmla="*/ 2675965 h 3872753"/>
                <a:gd name="connsiteX68" fmla="*/ 2581835 w 3523129"/>
                <a:gd name="connsiteY68" fmla="*/ 2743200 h 3872753"/>
                <a:gd name="connsiteX69" fmla="*/ 2635623 w 3523129"/>
                <a:gd name="connsiteY69" fmla="*/ 2810435 h 3872753"/>
                <a:gd name="connsiteX70" fmla="*/ 2716306 w 3523129"/>
                <a:gd name="connsiteY70" fmla="*/ 3052482 h 3872753"/>
                <a:gd name="connsiteX71" fmla="*/ 2743200 w 3523129"/>
                <a:gd name="connsiteY71" fmla="*/ 3133165 h 3872753"/>
                <a:gd name="connsiteX72" fmla="*/ 2756647 w 3523129"/>
                <a:gd name="connsiteY72" fmla="*/ 3173506 h 3872753"/>
                <a:gd name="connsiteX73" fmla="*/ 2783541 w 3523129"/>
                <a:gd name="connsiteY73" fmla="*/ 3213847 h 3872753"/>
                <a:gd name="connsiteX74" fmla="*/ 2810435 w 3523129"/>
                <a:gd name="connsiteY74" fmla="*/ 3361765 h 3872753"/>
                <a:gd name="connsiteX75" fmla="*/ 2783541 w 3523129"/>
                <a:gd name="connsiteY75" fmla="*/ 3536577 h 3872753"/>
                <a:gd name="connsiteX76" fmla="*/ 2756647 w 3523129"/>
                <a:gd name="connsiteY76" fmla="*/ 3576918 h 3872753"/>
                <a:gd name="connsiteX77" fmla="*/ 2743200 w 3523129"/>
                <a:gd name="connsiteY77" fmla="*/ 3617259 h 3872753"/>
                <a:gd name="connsiteX78" fmla="*/ 2689412 w 3523129"/>
                <a:gd name="connsiteY78" fmla="*/ 3697941 h 3872753"/>
                <a:gd name="connsiteX79" fmla="*/ 2662518 w 3523129"/>
                <a:gd name="connsiteY79" fmla="*/ 3738282 h 3872753"/>
                <a:gd name="connsiteX80" fmla="*/ 2595282 w 3523129"/>
                <a:gd name="connsiteY80" fmla="*/ 3792071 h 3872753"/>
                <a:gd name="connsiteX81" fmla="*/ 2554941 w 3523129"/>
                <a:gd name="connsiteY81" fmla="*/ 3805518 h 3872753"/>
                <a:gd name="connsiteX82" fmla="*/ 2514600 w 3523129"/>
                <a:gd name="connsiteY82" fmla="*/ 3832412 h 3872753"/>
                <a:gd name="connsiteX83" fmla="*/ 2433918 w 3523129"/>
                <a:gd name="connsiteY83" fmla="*/ 3859306 h 3872753"/>
                <a:gd name="connsiteX84" fmla="*/ 2393576 w 3523129"/>
                <a:gd name="connsiteY84" fmla="*/ 3872753 h 3872753"/>
                <a:gd name="connsiteX85" fmla="*/ 2218765 w 3523129"/>
                <a:gd name="connsiteY85" fmla="*/ 3859306 h 3872753"/>
                <a:gd name="connsiteX86" fmla="*/ 2178423 w 3523129"/>
                <a:gd name="connsiteY86" fmla="*/ 3845859 h 3872753"/>
                <a:gd name="connsiteX87" fmla="*/ 2124635 w 3523129"/>
                <a:gd name="connsiteY87" fmla="*/ 3832412 h 3872753"/>
                <a:gd name="connsiteX88" fmla="*/ 2043953 w 3523129"/>
                <a:gd name="connsiteY88" fmla="*/ 3805518 h 3872753"/>
                <a:gd name="connsiteX89" fmla="*/ 1963270 w 3523129"/>
                <a:gd name="connsiteY89" fmla="*/ 3751730 h 3872753"/>
                <a:gd name="connsiteX90" fmla="*/ 1855694 w 3523129"/>
                <a:gd name="connsiteY90" fmla="*/ 3671047 h 3872753"/>
                <a:gd name="connsiteX91" fmla="*/ 1775012 w 3523129"/>
                <a:gd name="connsiteY91" fmla="*/ 3630706 h 3872753"/>
                <a:gd name="connsiteX92" fmla="*/ 1694329 w 3523129"/>
                <a:gd name="connsiteY92" fmla="*/ 3603812 h 3872753"/>
                <a:gd name="connsiteX93" fmla="*/ 1653988 w 3523129"/>
                <a:gd name="connsiteY93" fmla="*/ 3576918 h 3872753"/>
                <a:gd name="connsiteX94" fmla="*/ 1573306 w 3523129"/>
                <a:gd name="connsiteY94" fmla="*/ 3550024 h 3872753"/>
                <a:gd name="connsiteX95" fmla="*/ 1452282 w 3523129"/>
                <a:gd name="connsiteY95" fmla="*/ 3496235 h 3872753"/>
                <a:gd name="connsiteX96" fmla="*/ 1371600 w 3523129"/>
                <a:gd name="connsiteY96" fmla="*/ 3455894 h 3872753"/>
                <a:gd name="connsiteX97" fmla="*/ 1290918 w 3523129"/>
                <a:gd name="connsiteY97" fmla="*/ 3429000 h 3872753"/>
                <a:gd name="connsiteX98" fmla="*/ 1250576 w 3523129"/>
                <a:gd name="connsiteY98" fmla="*/ 3402106 h 3872753"/>
                <a:gd name="connsiteX99" fmla="*/ 1169894 w 3523129"/>
                <a:gd name="connsiteY99" fmla="*/ 3375212 h 3872753"/>
                <a:gd name="connsiteX100" fmla="*/ 1129553 w 3523129"/>
                <a:gd name="connsiteY100" fmla="*/ 3348318 h 3872753"/>
                <a:gd name="connsiteX101" fmla="*/ 1048870 w 3523129"/>
                <a:gd name="connsiteY101" fmla="*/ 3321424 h 3872753"/>
                <a:gd name="connsiteX102" fmla="*/ 1008529 w 3523129"/>
                <a:gd name="connsiteY102" fmla="*/ 3307977 h 3872753"/>
                <a:gd name="connsiteX103" fmla="*/ 968188 w 3523129"/>
                <a:gd name="connsiteY103" fmla="*/ 3294530 h 3872753"/>
                <a:gd name="connsiteX104" fmla="*/ 860612 w 3523129"/>
                <a:gd name="connsiteY104" fmla="*/ 3240741 h 3872753"/>
                <a:gd name="connsiteX105" fmla="*/ 820270 w 3523129"/>
                <a:gd name="connsiteY105" fmla="*/ 3227294 h 3872753"/>
                <a:gd name="connsiteX106" fmla="*/ 779929 w 3523129"/>
                <a:gd name="connsiteY106" fmla="*/ 3213847 h 3872753"/>
                <a:gd name="connsiteX107" fmla="*/ 537882 w 3523129"/>
                <a:gd name="connsiteY107" fmla="*/ 3227294 h 3872753"/>
                <a:gd name="connsiteX108" fmla="*/ 376518 w 3523129"/>
                <a:gd name="connsiteY108" fmla="*/ 3267635 h 3872753"/>
                <a:gd name="connsiteX109" fmla="*/ 295835 w 3523129"/>
                <a:gd name="connsiteY109" fmla="*/ 3294530 h 3872753"/>
                <a:gd name="connsiteX110" fmla="*/ 134470 w 3523129"/>
                <a:gd name="connsiteY110" fmla="*/ 3429000 h 3872753"/>
                <a:gd name="connsiteX111" fmla="*/ 80682 w 3523129"/>
                <a:gd name="connsiteY111" fmla="*/ 3509682 h 3872753"/>
                <a:gd name="connsiteX112" fmla="*/ 53788 w 3523129"/>
                <a:gd name="connsiteY112" fmla="*/ 3536577 h 3872753"/>
                <a:gd name="connsiteX113" fmla="*/ 0 w 3523129"/>
                <a:gd name="connsiteY113" fmla="*/ 3657600 h 3872753"/>
                <a:gd name="connsiteX114" fmla="*/ 0 w 3523129"/>
                <a:gd name="connsiteY114" fmla="*/ 3805518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523129" h="3872753">
                  <a:moveTo>
                    <a:pt x="3523129" y="268941"/>
                  </a:moveTo>
                  <a:cubicBezTo>
                    <a:pt x="3480510" y="205012"/>
                    <a:pt x="3511567" y="233711"/>
                    <a:pt x="3415553" y="201706"/>
                  </a:cubicBezTo>
                  <a:cubicBezTo>
                    <a:pt x="3402106" y="197224"/>
                    <a:pt x="3389194" y="190589"/>
                    <a:pt x="3375212" y="188259"/>
                  </a:cubicBezTo>
                  <a:cubicBezTo>
                    <a:pt x="3321424" y="179294"/>
                    <a:pt x="3265579" y="178609"/>
                    <a:pt x="3213847" y="161365"/>
                  </a:cubicBezTo>
                  <a:cubicBezTo>
                    <a:pt x="3143437" y="137895"/>
                    <a:pt x="3187538" y="149923"/>
                    <a:pt x="3079376" y="134471"/>
                  </a:cubicBezTo>
                  <a:cubicBezTo>
                    <a:pt x="2988236" y="104091"/>
                    <a:pt x="3099422" y="138480"/>
                    <a:pt x="2944906" y="107577"/>
                  </a:cubicBezTo>
                  <a:cubicBezTo>
                    <a:pt x="2931007" y="104797"/>
                    <a:pt x="2918511" y="96666"/>
                    <a:pt x="2904565" y="94130"/>
                  </a:cubicBezTo>
                  <a:cubicBezTo>
                    <a:pt x="2869010" y="87665"/>
                    <a:pt x="2832763" y="85793"/>
                    <a:pt x="2796988" y="80682"/>
                  </a:cubicBezTo>
                  <a:cubicBezTo>
                    <a:pt x="2750484" y="74038"/>
                    <a:pt x="2667222" y="57125"/>
                    <a:pt x="2622176" y="53788"/>
                  </a:cubicBezTo>
                  <a:cubicBezTo>
                    <a:pt x="2532662" y="47157"/>
                    <a:pt x="2442882" y="44823"/>
                    <a:pt x="2353235" y="40341"/>
                  </a:cubicBezTo>
                  <a:cubicBezTo>
                    <a:pt x="2290539" y="19442"/>
                    <a:pt x="2296549" y="18515"/>
                    <a:pt x="2205318" y="13447"/>
                  </a:cubicBezTo>
                  <a:cubicBezTo>
                    <a:pt x="2079925" y="6481"/>
                    <a:pt x="1954306" y="4482"/>
                    <a:pt x="1828800" y="0"/>
                  </a:cubicBezTo>
                  <a:cubicBezTo>
                    <a:pt x="1766047" y="4482"/>
                    <a:pt x="1702758" y="4115"/>
                    <a:pt x="1640541" y="13447"/>
                  </a:cubicBezTo>
                  <a:cubicBezTo>
                    <a:pt x="1594611" y="20336"/>
                    <a:pt x="1554894" y="38934"/>
                    <a:pt x="1519518" y="67235"/>
                  </a:cubicBezTo>
                  <a:cubicBezTo>
                    <a:pt x="1509618" y="75155"/>
                    <a:pt x="1500230" y="83987"/>
                    <a:pt x="1492623" y="94130"/>
                  </a:cubicBezTo>
                  <a:cubicBezTo>
                    <a:pt x="1473229" y="119988"/>
                    <a:pt x="1449056" y="144148"/>
                    <a:pt x="1438835" y="174812"/>
                  </a:cubicBezTo>
                  <a:cubicBezTo>
                    <a:pt x="1420277" y="230485"/>
                    <a:pt x="1433251" y="203359"/>
                    <a:pt x="1398494" y="255494"/>
                  </a:cubicBezTo>
                  <a:cubicBezTo>
                    <a:pt x="1402976" y="313765"/>
                    <a:pt x="1402826" y="372578"/>
                    <a:pt x="1411941" y="430306"/>
                  </a:cubicBezTo>
                  <a:cubicBezTo>
                    <a:pt x="1416362" y="458308"/>
                    <a:pt x="1415247" y="495263"/>
                    <a:pt x="1438835" y="510988"/>
                  </a:cubicBezTo>
                  <a:lnTo>
                    <a:pt x="1479176" y="537882"/>
                  </a:lnTo>
                  <a:cubicBezTo>
                    <a:pt x="1502529" y="607942"/>
                    <a:pt x="1477326" y="552379"/>
                    <a:pt x="1519518" y="605118"/>
                  </a:cubicBezTo>
                  <a:cubicBezTo>
                    <a:pt x="1529614" y="617738"/>
                    <a:pt x="1533792" y="635363"/>
                    <a:pt x="1546412" y="645459"/>
                  </a:cubicBezTo>
                  <a:cubicBezTo>
                    <a:pt x="1557480" y="654314"/>
                    <a:pt x="1574075" y="652567"/>
                    <a:pt x="1586753" y="658906"/>
                  </a:cubicBezTo>
                  <a:cubicBezTo>
                    <a:pt x="1601208" y="666134"/>
                    <a:pt x="1613647" y="676835"/>
                    <a:pt x="1627094" y="685800"/>
                  </a:cubicBezTo>
                  <a:cubicBezTo>
                    <a:pt x="1636059" y="699247"/>
                    <a:pt x="1641368" y="716045"/>
                    <a:pt x="1653988" y="726141"/>
                  </a:cubicBezTo>
                  <a:cubicBezTo>
                    <a:pt x="1665056" y="734996"/>
                    <a:pt x="1681651" y="733249"/>
                    <a:pt x="1694329" y="739588"/>
                  </a:cubicBezTo>
                  <a:cubicBezTo>
                    <a:pt x="1708784" y="746816"/>
                    <a:pt x="1722050" y="756386"/>
                    <a:pt x="1734670" y="766482"/>
                  </a:cubicBezTo>
                  <a:cubicBezTo>
                    <a:pt x="1744570" y="774402"/>
                    <a:pt x="1751422" y="785770"/>
                    <a:pt x="1761565" y="793377"/>
                  </a:cubicBezTo>
                  <a:lnTo>
                    <a:pt x="1882588" y="874059"/>
                  </a:lnTo>
                  <a:lnTo>
                    <a:pt x="1922929" y="900953"/>
                  </a:lnTo>
                  <a:cubicBezTo>
                    <a:pt x="1936376" y="909918"/>
                    <a:pt x="1951842" y="916419"/>
                    <a:pt x="1963270" y="927847"/>
                  </a:cubicBezTo>
                  <a:cubicBezTo>
                    <a:pt x="1972235" y="936812"/>
                    <a:pt x="1979293" y="948218"/>
                    <a:pt x="1990165" y="954741"/>
                  </a:cubicBezTo>
                  <a:cubicBezTo>
                    <a:pt x="2002319" y="962034"/>
                    <a:pt x="2017828" y="961849"/>
                    <a:pt x="2030506" y="968188"/>
                  </a:cubicBezTo>
                  <a:cubicBezTo>
                    <a:pt x="2096324" y="1001097"/>
                    <a:pt x="2047709" y="984452"/>
                    <a:pt x="2097741" y="1021977"/>
                  </a:cubicBezTo>
                  <a:cubicBezTo>
                    <a:pt x="2123599" y="1041371"/>
                    <a:pt x="2155567" y="1052910"/>
                    <a:pt x="2178423" y="1075765"/>
                  </a:cubicBezTo>
                  <a:cubicBezTo>
                    <a:pt x="2203438" y="1100779"/>
                    <a:pt x="2211734" y="1112590"/>
                    <a:pt x="2245659" y="1129553"/>
                  </a:cubicBezTo>
                  <a:cubicBezTo>
                    <a:pt x="2258337" y="1135892"/>
                    <a:pt x="2273322" y="1136661"/>
                    <a:pt x="2286000" y="1143000"/>
                  </a:cubicBezTo>
                  <a:cubicBezTo>
                    <a:pt x="2300455" y="1150228"/>
                    <a:pt x="2311573" y="1163330"/>
                    <a:pt x="2326341" y="1169894"/>
                  </a:cubicBezTo>
                  <a:cubicBezTo>
                    <a:pt x="2352246" y="1181408"/>
                    <a:pt x="2407023" y="1196788"/>
                    <a:pt x="2407023" y="1196788"/>
                  </a:cubicBezTo>
                  <a:cubicBezTo>
                    <a:pt x="2415988" y="1205753"/>
                    <a:pt x="2422578" y="1218012"/>
                    <a:pt x="2433918" y="1223682"/>
                  </a:cubicBezTo>
                  <a:cubicBezTo>
                    <a:pt x="2459274" y="1236360"/>
                    <a:pt x="2514600" y="1250577"/>
                    <a:pt x="2514600" y="1250577"/>
                  </a:cubicBezTo>
                  <a:cubicBezTo>
                    <a:pt x="2523565" y="1264024"/>
                    <a:pt x="2528874" y="1280822"/>
                    <a:pt x="2541494" y="1290918"/>
                  </a:cubicBezTo>
                  <a:cubicBezTo>
                    <a:pt x="2552562" y="1299773"/>
                    <a:pt x="2569157" y="1298026"/>
                    <a:pt x="2581835" y="1304365"/>
                  </a:cubicBezTo>
                  <a:cubicBezTo>
                    <a:pt x="2596290" y="1311593"/>
                    <a:pt x="2608729" y="1322294"/>
                    <a:pt x="2622176" y="1331259"/>
                  </a:cubicBezTo>
                  <a:cubicBezTo>
                    <a:pt x="2704952" y="1455423"/>
                    <a:pt x="2599320" y="1302690"/>
                    <a:pt x="2675965" y="1398494"/>
                  </a:cubicBezTo>
                  <a:cubicBezTo>
                    <a:pt x="2686061" y="1411114"/>
                    <a:pt x="2693894" y="1425388"/>
                    <a:pt x="2702859" y="1438835"/>
                  </a:cubicBezTo>
                  <a:cubicBezTo>
                    <a:pt x="2698377" y="1474694"/>
                    <a:pt x="2696984" y="1511076"/>
                    <a:pt x="2689412" y="1546412"/>
                  </a:cubicBezTo>
                  <a:cubicBezTo>
                    <a:pt x="2681497" y="1583347"/>
                    <a:pt x="2672283" y="1631992"/>
                    <a:pt x="2635623" y="1653988"/>
                  </a:cubicBezTo>
                  <a:cubicBezTo>
                    <a:pt x="2623469" y="1661281"/>
                    <a:pt x="2609314" y="1665430"/>
                    <a:pt x="2595282" y="1667435"/>
                  </a:cubicBezTo>
                  <a:cubicBezTo>
                    <a:pt x="2546271" y="1674437"/>
                    <a:pt x="2496671" y="1676400"/>
                    <a:pt x="2447365" y="1680882"/>
                  </a:cubicBezTo>
                  <a:cubicBezTo>
                    <a:pt x="2442883" y="1694329"/>
                    <a:pt x="2433918" y="1707049"/>
                    <a:pt x="2433918" y="1721224"/>
                  </a:cubicBezTo>
                  <a:cubicBezTo>
                    <a:pt x="2433918" y="1759708"/>
                    <a:pt x="2446437" y="1800978"/>
                    <a:pt x="2474259" y="1828800"/>
                  </a:cubicBezTo>
                  <a:cubicBezTo>
                    <a:pt x="2485687" y="1840228"/>
                    <a:pt x="2501153" y="1846729"/>
                    <a:pt x="2514600" y="1855694"/>
                  </a:cubicBezTo>
                  <a:cubicBezTo>
                    <a:pt x="2537952" y="1925750"/>
                    <a:pt x="2512751" y="1870192"/>
                    <a:pt x="2554941" y="1922930"/>
                  </a:cubicBezTo>
                  <a:cubicBezTo>
                    <a:pt x="2565037" y="1935550"/>
                    <a:pt x="2569215" y="1953175"/>
                    <a:pt x="2581835" y="1963271"/>
                  </a:cubicBezTo>
                  <a:cubicBezTo>
                    <a:pt x="2592903" y="1972126"/>
                    <a:pt x="2609498" y="1970379"/>
                    <a:pt x="2622176" y="1976718"/>
                  </a:cubicBezTo>
                  <a:cubicBezTo>
                    <a:pt x="2636631" y="1983946"/>
                    <a:pt x="2649071" y="1994647"/>
                    <a:pt x="2662518" y="2003612"/>
                  </a:cubicBezTo>
                  <a:cubicBezTo>
                    <a:pt x="2683290" y="2034771"/>
                    <a:pt x="2719168" y="2067985"/>
                    <a:pt x="2675965" y="2111188"/>
                  </a:cubicBezTo>
                  <a:cubicBezTo>
                    <a:pt x="2655919" y="2131234"/>
                    <a:pt x="2595282" y="2138082"/>
                    <a:pt x="2595282" y="2138082"/>
                  </a:cubicBezTo>
                  <a:cubicBezTo>
                    <a:pt x="2548343" y="2185023"/>
                    <a:pt x="2580416" y="2160968"/>
                    <a:pt x="2487706" y="2191871"/>
                  </a:cubicBezTo>
                  <a:lnTo>
                    <a:pt x="2487706" y="2191871"/>
                  </a:lnTo>
                  <a:lnTo>
                    <a:pt x="2447365" y="2218765"/>
                  </a:lnTo>
                  <a:lnTo>
                    <a:pt x="2420470" y="2299447"/>
                  </a:lnTo>
                  <a:cubicBezTo>
                    <a:pt x="2415988" y="2312894"/>
                    <a:pt x="2410461" y="2326037"/>
                    <a:pt x="2407023" y="2339788"/>
                  </a:cubicBezTo>
                  <a:lnTo>
                    <a:pt x="2393576" y="2393577"/>
                  </a:lnTo>
                  <a:cubicBezTo>
                    <a:pt x="2398058" y="2438400"/>
                    <a:pt x="2393587" y="2485051"/>
                    <a:pt x="2407023" y="2528047"/>
                  </a:cubicBezTo>
                  <a:cubicBezTo>
                    <a:pt x="2416664" y="2558899"/>
                    <a:pt x="2442882" y="2581836"/>
                    <a:pt x="2460812" y="2608730"/>
                  </a:cubicBezTo>
                  <a:cubicBezTo>
                    <a:pt x="2496671" y="2662518"/>
                    <a:pt x="2474259" y="2640106"/>
                    <a:pt x="2528047" y="2675965"/>
                  </a:cubicBezTo>
                  <a:cubicBezTo>
                    <a:pt x="2561846" y="2777363"/>
                    <a:pt x="2512322" y="2656309"/>
                    <a:pt x="2581835" y="2743200"/>
                  </a:cubicBezTo>
                  <a:cubicBezTo>
                    <a:pt x="2656066" y="2835988"/>
                    <a:pt x="2520011" y="2733361"/>
                    <a:pt x="2635623" y="2810435"/>
                  </a:cubicBezTo>
                  <a:lnTo>
                    <a:pt x="2716306" y="3052482"/>
                  </a:lnTo>
                  <a:lnTo>
                    <a:pt x="2743200" y="3133165"/>
                  </a:lnTo>
                  <a:cubicBezTo>
                    <a:pt x="2747682" y="3146612"/>
                    <a:pt x="2748784" y="3161712"/>
                    <a:pt x="2756647" y="3173506"/>
                  </a:cubicBezTo>
                  <a:lnTo>
                    <a:pt x="2783541" y="3213847"/>
                  </a:lnTo>
                  <a:cubicBezTo>
                    <a:pt x="2787913" y="3235709"/>
                    <a:pt x="2810435" y="3344559"/>
                    <a:pt x="2810435" y="3361765"/>
                  </a:cubicBezTo>
                  <a:cubicBezTo>
                    <a:pt x="2810435" y="3392616"/>
                    <a:pt x="2806558" y="3490543"/>
                    <a:pt x="2783541" y="3536577"/>
                  </a:cubicBezTo>
                  <a:cubicBezTo>
                    <a:pt x="2776314" y="3551032"/>
                    <a:pt x="2763875" y="3562463"/>
                    <a:pt x="2756647" y="3576918"/>
                  </a:cubicBezTo>
                  <a:cubicBezTo>
                    <a:pt x="2750308" y="3589596"/>
                    <a:pt x="2750084" y="3604868"/>
                    <a:pt x="2743200" y="3617259"/>
                  </a:cubicBezTo>
                  <a:cubicBezTo>
                    <a:pt x="2727503" y="3645514"/>
                    <a:pt x="2707341" y="3671047"/>
                    <a:pt x="2689412" y="3697941"/>
                  </a:cubicBezTo>
                  <a:cubicBezTo>
                    <a:pt x="2680447" y="3711388"/>
                    <a:pt x="2673946" y="3726854"/>
                    <a:pt x="2662518" y="3738282"/>
                  </a:cubicBezTo>
                  <a:cubicBezTo>
                    <a:pt x="2637503" y="3763297"/>
                    <a:pt x="2629209" y="3775108"/>
                    <a:pt x="2595282" y="3792071"/>
                  </a:cubicBezTo>
                  <a:cubicBezTo>
                    <a:pt x="2582604" y="3798410"/>
                    <a:pt x="2567619" y="3799179"/>
                    <a:pt x="2554941" y="3805518"/>
                  </a:cubicBezTo>
                  <a:cubicBezTo>
                    <a:pt x="2540486" y="3812746"/>
                    <a:pt x="2529368" y="3825848"/>
                    <a:pt x="2514600" y="3832412"/>
                  </a:cubicBezTo>
                  <a:cubicBezTo>
                    <a:pt x="2488695" y="3843926"/>
                    <a:pt x="2460812" y="3850341"/>
                    <a:pt x="2433918" y="3859306"/>
                  </a:cubicBezTo>
                  <a:lnTo>
                    <a:pt x="2393576" y="3872753"/>
                  </a:lnTo>
                  <a:cubicBezTo>
                    <a:pt x="2335306" y="3868271"/>
                    <a:pt x="2276756" y="3866555"/>
                    <a:pt x="2218765" y="3859306"/>
                  </a:cubicBezTo>
                  <a:cubicBezTo>
                    <a:pt x="2204700" y="3857548"/>
                    <a:pt x="2192052" y="3849753"/>
                    <a:pt x="2178423" y="3845859"/>
                  </a:cubicBezTo>
                  <a:cubicBezTo>
                    <a:pt x="2160653" y="3840782"/>
                    <a:pt x="2142337" y="3837723"/>
                    <a:pt x="2124635" y="3832412"/>
                  </a:cubicBezTo>
                  <a:cubicBezTo>
                    <a:pt x="2097482" y="3824266"/>
                    <a:pt x="2067541" y="3821243"/>
                    <a:pt x="2043953" y="3805518"/>
                  </a:cubicBezTo>
                  <a:cubicBezTo>
                    <a:pt x="2017059" y="3787589"/>
                    <a:pt x="1986125" y="3774586"/>
                    <a:pt x="1963270" y="3751730"/>
                  </a:cubicBezTo>
                  <a:cubicBezTo>
                    <a:pt x="1931412" y="3719871"/>
                    <a:pt x="1901312" y="3686253"/>
                    <a:pt x="1855694" y="3671047"/>
                  </a:cubicBezTo>
                  <a:cubicBezTo>
                    <a:pt x="1708566" y="3622004"/>
                    <a:pt x="1931422" y="3700221"/>
                    <a:pt x="1775012" y="3630706"/>
                  </a:cubicBezTo>
                  <a:cubicBezTo>
                    <a:pt x="1749106" y="3619192"/>
                    <a:pt x="1717917" y="3619537"/>
                    <a:pt x="1694329" y="3603812"/>
                  </a:cubicBezTo>
                  <a:cubicBezTo>
                    <a:pt x="1680882" y="3594847"/>
                    <a:pt x="1668756" y="3583482"/>
                    <a:pt x="1653988" y="3576918"/>
                  </a:cubicBezTo>
                  <a:cubicBezTo>
                    <a:pt x="1628083" y="3565404"/>
                    <a:pt x="1596894" y="3565749"/>
                    <a:pt x="1573306" y="3550024"/>
                  </a:cubicBezTo>
                  <a:cubicBezTo>
                    <a:pt x="1509378" y="3507405"/>
                    <a:pt x="1548296" y="3528240"/>
                    <a:pt x="1452282" y="3496235"/>
                  </a:cubicBezTo>
                  <a:cubicBezTo>
                    <a:pt x="1305151" y="3447191"/>
                    <a:pt x="1528013" y="3525411"/>
                    <a:pt x="1371600" y="3455894"/>
                  </a:cubicBezTo>
                  <a:cubicBezTo>
                    <a:pt x="1345695" y="3444380"/>
                    <a:pt x="1314506" y="3444725"/>
                    <a:pt x="1290918" y="3429000"/>
                  </a:cubicBezTo>
                  <a:cubicBezTo>
                    <a:pt x="1277471" y="3420035"/>
                    <a:pt x="1265345" y="3408670"/>
                    <a:pt x="1250576" y="3402106"/>
                  </a:cubicBezTo>
                  <a:cubicBezTo>
                    <a:pt x="1224671" y="3390593"/>
                    <a:pt x="1193482" y="3390937"/>
                    <a:pt x="1169894" y="3375212"/>
                  </a:cubicBezTo>
                  <a:cubicBezTo>
                    <a:pt x="1156447" y="3366247"/>
                    <a:pt x="1144321" y="3354882"/>
                    <a:pt x="1129553" y="3348318"/>
                  </a:cubicBezTo>
                  <a:cubicBezTo>
                    <a:pt x="1103647" y="3336804"/>
                    <a:pt x="1075764" y="3330389"/>
                    <a:pt x="1048870" y="3321424"/>
                  </a:cubicBezTo>
                  <a:lnTo>
                    <a:pt x="1008529" y="3307977"/>
                  </a:lnTo>
                  <a:lnTo>
                    <a:pt x="968188" y="3294530"/>
                  </a:lnTo>
                  <a:cubicBezTo>
                    <a:pt x="921249" y="3247589"/>
                    <a:pt x="953321" y="3271644"/>
                    <a:pt x="860612" y="3240741"/>
                  </a:cubicBezTo>
                  <a:lnTo>
                    <a:pt x="820270" y="3227294"/>
                  </a:lnTo>
                  <a:lnTo>
                    <a:pt x="779929" y="3213847"/>
                  </a:lnTo>
                  <a:cubicBezTo>
                    <a:pt x="699247" y="3218329"/>
                    <a:pt x="618410" y="3220583"/>
                    <a:pt x="537882" y="3227294"/>
                  </a:cubicBezTo>
                  <a:cubicBezTo>
                    <a:pt x="465451" y="3233330"/>
                    <a:pt x="445412" y="3244671"/>
                    <a:pt x="376518" y="3267635"/>
                  </a:cubicBezTo>
                  <a:cubicBezTo>
                    <a:pt x="376513" y="3267637"/>
                    <a:pt x="295840" y="3294526"/>
                    <a:pt x="295835" y="3294530"/>
                  </a:cubicBezTo>
                  <a:cubicBezTo>
                    <a:pt x="236302" y="3334218"/>
                    <a:pt x="175884" y="3366879"/>
                    <a:pt x="134470" y="3429000"/>
                  </a:cubicBezTo>
                  <a:cubicBezTo>
                    <a:pt x="116541" y="3455894"/>
                    <a:pt x="103537" y="3486826"/>
                    <a:pt x="80682" y="3509682"/>
                  </a:cubicBezTo>
                  <a:cubicBezTo>
                    <a:pt x="71717" y="3518647"/>
                    <a:pt x="61708" y="3526677"/>
                    <a:pt x="53788" y="3536577"/>
                  </a:cubicBezTo>
                  <a:cubicBezTo>
                    <a:pt x="29414" y="3567044"/>
                    <a:pt x="0" y="3620281"/>
                    <a:pt x="0" y="3657600"/>
                  </a:cubicBezTo>
                  <a:lnTo>
                    <a:pt x="0" y="3805518"/>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5484" name="Textfeld 22"/>
            <p:cNvSpPr txBox="1">
              <a:spLocks noChangeArrowheads="1"/>
            </p:cNvSpPr>
            <p:nvPr/>
          </p:nvSpPr>
          <p:spPr bwMode="auto">
            <a:xfrm>
              <a:off x="336044" y="5857892"/>
              <a:ext cx="1446713" cy="369333"/>
            </a:xfrm>
            <a:prstGeom prst="rect">
              <a:avLst/>
            </a:prstGeom>
            <a:noFill/>
            <a:ln w="9525">
              <a:noFill/>
              <a:miter lim="800000"/>
              <a:headEnd/>
              <a:tailEnd/>
            </a:ln>
          </p:spPr>
          <p:txBody>
            <a:bodyPr>
              <a:spAutoFit/>
            </a:bodyPr>
            <a:lstStyle/>
            <a:p>
              <a:r>
                <a:rPr lang="de-DE"/>
                <a:t>Verbindung</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pic>
        <p:nvPicPr>
          <p:cNvPr id="97283" name="Picture 3" descr="Israel04-Montag 084"/>
          <p:cNvPicPr>
            <a:picLocks noGrp="1" noChangeAspect="1" noChangeArrowheads="1"/>
          </p:cNvPicPr>
          <p:nvPr>
            <p:ph sz="half" idx="1"/>
          </p:nvPr>
        </p:nvPicPr>
        <p:blipFill>
          <a:blip r:embed="rId2" cstate="print"/>
          <a:srcRect/>
          <a:stretch>
            <a:fillRect/>
          </a:stretch>
        </p:blipFill>
        <p:spPr>
          <a:xfrm>
            <a:off x="933450" y="1981200"/>
            <a:ext cx="3086100" cy="4114800"/>
          </a:xfrm>
          <a:noFill/>
        </p:spPr>
      </p:pic>
      <p:pic>
        <p:nvPicPr>
          <p:cNvPr id="97284" name="Picture 4" descr="Israel04-Montag 081"/>
          <p:cNvPicPr>
            <a:picLocks noGrp="1" noChangeAspect="1" noChangeArrowheads="1"/>
          </p:cNvPicPr>
          <p:nvPr>
            <p:ph sz="half" idx="2"/>
          </p:nvPr>
        </p:nvPicPr>
        <p:blipFill>
          <a:blip r:embed="rId3" cstate="print"/>
          <a:srcRect/>
          <a:stretch>
            <a:fillRect/>
          </a:stretch>
        </p:blipFill>
        <p:spPr>
          <a:xfrm>
            <a:off x="5124450" y="1981200"/>
            <a:ext cx="3086100" cy="4114800"/>
          </a:xfrm>
          <a:noFill/>
        </p:spPr>
      </p:pic>
      <p:sp>
        <p:nvSpPr>
          <p:cNvPr id="97285" name="Text Box 5"/>
          <p:cNvSpPr txBox="1">
            <a:spLocks noChangeArrowheads="1"/>
          </p:cNvSpPr>
          <p:nvPr/>
        </p:nvSpPr>
        <p:spPr bwMode="auto">
          <a:xfrm>
            <a:off x="900113" y="58769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97286" name="Text Box 6"/>
          <p:cNvSpPr txBox="1">
            <a:spLocks noChangeArrowheads="1"/>
          </p:cNvSpPr>
          <p:nvPr/>
        </p:nvSpPr>
        <p:spPr bwMode="auto">
          <a:xfrm>
            <a:off x="5148263" y="5734050"/>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pic>
        <p:nvPicPr>
          <p:cNvPr id="98307" name="Picture 3" descr="DSCN3781"/>
          <p:cNvPicPr>
            <a:picLocks noGrp="1" noChangeAspect="1" noChangeArrowheads="1"/>
          </p:cNvPicPr>
          <p:nvPr>
            <p:ph sz="half" idx="1"/>
          </p:nvPr>
        </p:nvPicPr>
        <p:blipFill>
          <a:blip r:embed="rId2" cstate="print"/>
          <a:srcRect/>
          <a:stretch>
            <a:fillRect/>
          </a:stretch>
        </p:blipFill>
        <p:spPr>
          <a:xfrm>
            <a:off x="468313" y="1989138"/>
            <a:ext cx="4319587" cy="3240087"/>
          </a:xfrm>
          <a:noFill/>
        </p:spPr>
      </p:pic>
      <p:pic>
        <p:nvPicPr>
          <p:cNvPr id="98308" name="Picture 4" descr="DSCN3792"/>
          <p:cNvPicPr>
            <a:picLocks noGrp="1" noChangeAspect="1" noChangeArrowheads="1"/>
          </p:cNvPicPr>
          <p:nvPr>
            <p:ph sz="half" idx="2"/>
          </p:nvPr>
        </p:nvPicPr>
        <p:blipFill>
          <a:blip r:embed="rId3" cstate="print"/>
          <a:srcRect/>
          <a:stretch>
            <a:fillRect/>
          </a:stretch>
        </p:blipFill>
        <p:spPr>
          <a:xfrm>
            <a:off x="5124450" y="1981200"/>
            <a:ext cx="3086100" cy="4114800"/>
          </a:xfrm>
          <a:noFill/>
        </p:spPr>
      </p:pic>
      <p:sp>
        <p:nvSpPr>
          <p:cNvPr id="98309" name="Text Box 5"/>
          <p:cNvSpPr txBox="1">
            <a:spLocks noChangeArrowheads="1"/>
          </p:cNvSpPr>
          <p:nvPr/>
        </p:nvSpPr>
        <p:spPr bwMode="auto">
          <a:xfrm>
            <a:off x="2124075"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98310" name="Text Box 6"/>
          <p:cNvSpPr txBox="1">
            <a:spLocks noChangeArrowheads="1"/>
          </p:cNvSpPr>
          <p:nvPr/>
        </p:nvSpPr>
        <p:spPr bwMode="auto">
          <a:xfrm>
            <a:off x="6084888" y="5876925"/>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7" name="Rectangle 5"/>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sp>
        <p:nvSpPr>
          <p:cNvPr id="294915" name="Rectangle 3"/>
          <p:cNvSpPr>
            <a:spLocks noGrp="1" noChangeArrowheads="1"/>
          </p:cNvSpPr>
          <p:nvPr>
            <p:ph type="body" sz="half" idx="1"/>
          </p:nvPr>
        </p:nvSpPr>
        <p:spPr>
          <a:xfrm>
            <a:off x="3708400" y="1989138"/>
            <a:ext cx="4902200" cy="4537075"/>
          </a:xfrm>
        </p:spPr>
        <p:txBody>
          <a:bodyPr/>
          <a:lstStyle/>
          <a:p>
            <a:pPr>
              <a:lnSpc>
                <a:spcPct val="90000"/>
              </a:lnSpc>
              <a:defRPr/>
            </a:pPr>
            <a:r>
              <a:rPr lang="de-DE" sz="2400" dirty="0"/>
              <a:t>Kanal von der </a:t>
            </a:r>
            <a:r>
              <a:rPr lang="de-DE" sz="2400" dirty="0" err="1"/>
              <a:t>Gihon</a:t>
            </a:r>
            <a:r>
              <a:rPr lang="de-DE" sz="2400" dirty="0"/>
              <a:t>-Quelle führt das Wasser direkt in die Stadt hinein (entdeckt 1839 von E. Robinson)</a:t>
            </a:r>
          </a:p>
          <a:p>
            <a:pPr>
              <a:lnSpc>
                <a:spcPct val="90000"/>
              </a:lnSpc>
              <a:defRPr/>
            </a:pPr>
            <a:r>
              <a:rPr lang="de-DE" sz="2400" dirty="0"/>
              <a:t>S-förmig, 533m lang, durch den karstigen Felsen hindurch, Höhe: zwischen 1,5m - 5m, Breite: zwischen 55cm - 65cm</a:t>
            </a:r>
          </a:p>
          <a:p>
            <a:pPr>
              <a:lnSpc>
                <a:spcPct val="90000"/>
              </a:lnSpc>
              <a:defRPr/>
            </a:pPr>
            <a:r>
              <a:rPr lang="de-DE" sz="2400" dirty="0"/>
              <a:t>von beiden Seiten her gegraben, Höhe des Felsens über dem Kopf: ca. 45m, Gefälle: ca. 2m </a:t>
            </a:r>
          </a:p>
          <a:p>
            <a:pPr eaLnBrk="1" hangingPunct="1">
              <a:lnSpc>
                <a:spcPct val="90000"/>
              </a:lnSpc>
              <a:defRPr/>
            </a:pPr>
            <a:endParaRPr lang="de-DE" sz="2400" dirty="0"/>
          </a:p>
        </p:txBody>
      </p:sp>
      <p:pic>
        <p:nvPicPr>
          <p:cNvPr id="99332" name="Picture 4" descr="IsraelReise_0796"/>
          <p:cNvPicPr>
            <a:picLocks noGrp="1" noChangeAspect="1" noChangeArrowheads="1"/>
          </p:cNvPicPr>
          <p:nvPr>
            <p:ph sz="half" idx="2"/>
          </p:nvPr>
        </p:nvPicPr>
        <p:blipFill>
          <a:blip r:embed="rId2" cstate="print"/>
          <a:srcRect/>
          <a:stretch>
            <a:fillRect/>
          </a:stretch>
        </p:blipFill>
        <p:spPr>
          <a:xfrm>
            <a:off x="468313" y="1989138"/>
            <a:ext cx="3022600" cy="4535487"/>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3" name="Rectangle 13"/>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pic>
        <p:nvPicPr>
          <p:cNvPr id="100355" name="Picture 9" descr="IsraelReise_0798"/>
          <p:cNvPicPr>
            <a:picLocks noGrp="1" noChangeAspect="1" noChangeArrowheads="1"/>
          </p:cNvPicPr>
          <p:nvPr>
            <p:ph sz="half" idx="1"/>
          </p:nvPr>
        </p:nvPicPr>
        <p:blipFill>
          <a:blip r:embed="rId2" cstate="print"/>
          <a:srcRect/>
          <a:stretch>
            <a:fillRect/>
          </a:stretch>
        </p:blipFill>
        <p:spPr>
          <a:xfrm>
            <a:off x="971550" y="2133600"/>
            <a:ext cx="3240088" cy="2157413"/>
          </a:xfrm>
          <a:noFill/>
        </p:spPr>
      </p:pic>
      <p:pic>
        <p:nvPicPr>
          <p:cNvPr id="100356" name="Picture 6" descr="IsraelReise_0797"/>
          <p:cNvPicPr>
            <a:picLocks noGrp="1" noChangeAspect="1" noChangeArrowheads="1"/>
          </p:cNvPicPr>
          <p:nvPr>
            <p:ph sz="quarter" idx="2"/>
          </p:nvPr>
        </p:nvPicPr>
        <p:blipFill>
          <a:blip r:embed="rId3" cstate="print"/>
          <a:srcRect/>
          <a:stretch>
            <a:fillRect/>
          </a:stretch>
        </p:blipFill>
        <p:spPr>
          <a:xfrm>
            <a:off x="4932363" y="2133600"/>
            <a:ext cx="2927350" cy="4391025"/>
          </a:xfrm>
          <a:noFill/>
        </p:spPr>
      </p:pic>
      <p:pic>
        <p:nvPicPr>
          <p:cNvPr id="100357" name="Picture 12" descr="IsraelReise_0802"/>
          <p:cNvPicPr>
            <a:picLocks noGrp="1" noChangeAspect="1" noChangeArrowheads="1"/>
          </p:cNvPicPr>
          <p:nvPr>
            <p:ph sz="quarter" idx="3"/>
          </p:nvPr>
        </p:nvPicPr>
        <p:blipFill>
          <a:blip r:embed="rId4" cstate="print"/>
          <a:srcRect/>
          <a:stretch>
            <a:fillRect/>
          </a:stretch>
        </p:blipFill>
        <p:spPr>
          <a:xfrm>
            <a:off x="971550" y="4437063"/>
            <a:ext cx="3240088" cy="2159000"/>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45" name="Rectangle 13"/>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pic>
        <p:nvPicPr>
          <p:cNvPr id="101379" name="Picture 8" descr="IsraelReise_0805"/>
          <p:cNvPicPr>
            <a:picLocks noGrp="1" noChangeAspect="1" noChangeArrowheads="1"/>
          </p:cNvPicPr>
          <p:nvPr>
            <p:ph sz="half" idx="2"/>
          </p:nvPr>
        </p:nvPicPr>
        <p:blipFill>
          <a:blip r:embed="rId2" cstate="print"/>
          <a:srcRect/>
          <a:stretch>
            <a:fillRect/>
          </a:stretch>
        </p:blipFill>
        <p:spPr>
          <a:xfrm>
            <a:off x="4787900" y="1916113"/>
            <a:ext cx="3022600" cy="4535487"/>
          </a:xfrm>
          <a:noFill/>
        </p:spPr>
      </p:pic>
      <p:pic>
        <p:nvPicPr>
          <p:cNvPr id="101380" name="Picture 12" descr="IsraelReise_0811"/>
          <p:cNvPicPr>
            <a:picLocks noGrp="1" noChangeAspect="1" noChangeArrowheads="1"/>
          </p:cNvPicPr>
          <p:nvPr>
            <p:ph sz="half" idx="1"/>
          </p:nvPr>
        </p:nvPicPr>
        <p:blipFill>
          <a:blip r:embed="rId3" cstate="print"/>
          <a:srcRect/>
          <a:stretch>
            <a:fillRect/>
          </a:stretch>
        </p:blipFill>
        <p:spPr>
          <a:xfrm>
            <a:off x="1403350" y="1916113"/>
            <a:ext cx="3027363" cy="4543425"/>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pic>
        <p:nvPicPr>
          <p:cNvPr id="102403" name="Picture 4" descr="IsraelReise_0811"/>
          <p:cNvPicPr>
            <a:picLocks noGrp="1" noChangeAspect="1" noChangeArrowheads="1"/>
          </p:cNvPicPr>
          <p:nvPr>
            <p:ph sz="half" idx="4294967295"/>
          </p:nvPr>
        </p:nvPicPr>
        <p:blipFill>
          <a:blip r:embed="rId2" cstate="print"/>
          <a:srcRect/>
          <a:stretch>
            <a:fillRect/>
          </a:stretch>
        </p:blipFill>
        <p:spPr>
          <a:xfrm>
            <a:off x="900113" y="1989138"/>
            <a:ext cx="2741612" cy="4114800"/>
          </a:xfrm>
          <a:noFill/>
        </p:spPr>
      </p:pic>
      <p:pic>
        <p:nvPicPr>
          <p:cNvPr id="102404" name="Picture 6"/>
          <p:cNvPicPr>
            <a:picLocks noChangeAspect="1" noChangeArrowheads="1"/>
          </p:cNvPicPr>
          <p:nvPr/>
        </p:nvPicPr>
        <p:blipFill>
          <a:blip r:embed="rId3" cstate="print"/>
          <a:srcRect t="3088" b="7329"/>
          <a:stretch>
            <a:fillRect/>
          </a:stretch>
        </p:blipFill>
        <p:spPr bwMode="auto">
          <a:xfrm>
            <a:off x="3714750" y="2000250"/>
            <a:ext cx="4881563" cy="2071688"/>
          </a:xfrm>
          <a:prstGeom prst="rect">
            <a:avLst/>
          </a:prstGeom>
          <a:noFill/>
          <a:ln w="9525">
            <a:noFill/>
            <a:miter lim="800000"/>
            <a:headEnd/>
            <a:tailEnd/>
          </a:ln>
        </p:spPr>
      </p:pic>
      <p:sp>
        <p:nvSpPr>
          <p:cNvPr id="102405" name="Textfeld 6"/>
          <p:cNvSpPr txBox="1">
            <a:spLocks noChangeArrowheads="1"/>
          </p:cNvSpPr>
          <p:nvPr/>
        </p:nvSpPr>
        <p:spPr bwMode="auto">
          <a:xfrm>
            <a:off x="8215313" y="1714500"/>
            <a:ext cx="317716" cy="246221"/>
          </a:xfrm>
          <a:prstGeom prst="rect">
            <a:avLst/>
          </a:prstGeom>
          <a:noFill/>
          <a:ln w="9525">
            <a:noFill/>
            <a:miter lim="800000"/>
            <a:headEnd/>
            <a:tailEnd/>
          </a:ln>
        </p:spPr>
        <p:txBody>
          <a:bodyPr wrap="none">
            <a:spAutoFit/>
          </a:bodyPr>
          <a:lstStyle/>
          <a:p>
            <a:r>
              <a:rPr lang="de-DE" sz="1000" dirty="0"/>
              <a:t>RL</a:t>
            </a:r>
          </a:p>
        </p:txBody>
      </p:sp>
      <p:sp>
        <p:nvSpPr>
          <p:cNvPr id="102406" name="Line 5"/>
          <p:cNvSpPr>
            <a:spLocks noChangeShapeType="1"/>
          </p:cNvSpPr>
          <p:nvPr/>
        </p:nvSpPr>
        <p:spPr bwMode="auto">
          <a:xfrm flipH="1">
            <a:off x="1857375" y="3500438"/>
            <a:ext cx="214313" cy="785812"/>
          </a:xfrm>
          <a:prstGeom prst="line">
            <a:avLst/>
          </a:prstGeom>
          <a:noFill/>
          <a:ln w="57150">
            <a:solidFill>
              <a:srgbClr val="FF3300"/>
            </a:solidFill>
            <a:round/>
            <a:headEnd/>
            <a:tailEnd type="triangle" w="med" len="med"/>
          </a:ln>
        </p:spPr>
        <p:txBody>
          <a:bodyPr wrap="none" anchor="ctr"/>
          <a:lstStyle/>
          <a:p>
            <a:endParaRPr lang="de-DE"/>
          </a:p>
        </p:txBody>
      </p:sp>
      <p:sp>
        <p:nvSpPr>
          <p:cNvPr id="7" name="Textfeld 6"/>
          <p:cNvSpPr txBox="1"/>
          <p:nvPr/>
        </p:nvSpPr>
        <p:spPr>
          <a:xfrm>
            <a:off x="3851920" y="4077072"/>
            <a:ext cx="4717189" cy="646331"/>
          </a:xfrm>
          <a:prstGeom prst="rect">
            <a:avLst/>
          </a:prstGeom>
          <a:noFill/>
        </p:spPr>
        <p:txBody>
          <a:bodyPr wrap="none" rtlCol="0">
            <a:spAutoFit/>
          </a:bodyPr>
          <a:lstStyle/>
          <a:p>
            <a:r>
              <a:rPr lang="de-DE" dirty="0"/>
              <a:t>Originale Inschrift aus dem Archäologischen Museum </a:t>
            </a:r>
          </a:p>
          <a:p>
            <a:r>
              <a:rPr lang="de-DE" dirty="0"/>
              <a:t>in Istanbul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6"/>
          <p:cNvPicPr>
            <a:picLocks noChangeAspect="1" noChangeArrowheads="1"/>
          </p:cNvPicPr>
          <p:nvPr/>
        </p:nvPicPr>
        <p:blipFill>
          <a:blip r:embed="rId2" cstate="print"/>
          <a:srcRect t="3088" b="7329"/>
          <a:stretch>
            <a:fillRect/>
          </a:stretch>
        </p:blipFill>
        <p:spPr bwMode="auto">
          <a:xfrm>
            <a:off x="0" y="0"/>
            <a:ext cx="9144000" cy="3879850"/>
          </a:xfrm>
          <a:prstGeom prst="rect">
            <a:avLst/>
          </a:prstGeom>
          <a:noFill/>
          <a:ln w="9525">
            <a:noFill/>
            <a:miter lim="800000"/>
            <a:headEnd/>
            <a:tailEnd/>
          </a:ln>
        </p:spPr>
      </p:pic>
      <p:sp>
        <p:nvSpPr>
          <p:cNvPr id="312322" name="Rectangle 2"/>
          <p:cNvSpPr>
            <a:spLocks noGrp="1" noChangeArrowheads="1"/>
          </p:cNvSpPr>
          <p:nvPr>
            <p:ph type="title"/>
          </p:nvPr>
        </p:nvSpPr>
        <p:spPr/>
        <p:txBody>
          <a:bodyPr/>
          <a:lstStyle/>
          <a:p>
            <a:pPr eaLnBrk="1" hangingPunct="1">
              <a:defRPr/>
            </a:pPr>
            <a:r>
              <a:rPr lang="de-CH" dirty="0" err="1">
                <a:solidFill>
                  <a:srgbClr val="00FF00"/>
                </a:solidFill>
              </a:rPr>
              <a:t>Hiskia</a:t>
            </a:r>
            <a:r>
              <a:rPr lang="de-CH" dirty="0">
                <a:solidFill>
                  <a:srgbClr val="00FF00"/>
                </a:solidFill>
              </a:rPr>
              <a:t>-Tunnel</a:t>
            </a:r>
            <a:endParaRPr lang="de-DE" dirty="0">
              <a:solidFill>
                <a:srgbClr val="00FF00"/>
              </a:solidFill>
              <a:cs typeface="Tahoma" pitchFamily="34" charset="0"/>
            </a:endParaRPr>
          </a:p>
        </p:txBody>
      </p:sp>
      <p:sp>
        <p:nvSpPr>
          <p:cNvPr id="312323" name="Rectangle 3"/>
          <p:cNvSpPr>
            <a:spLocks noGrp="1" noChangeArrowheads="1"/>
          </p:cNvSpPr>
          <p:nvPr>
            <p:ph type="body" sz="half" idx="2"/>
          </p:nvPr>
        </p:nvSpPr>
        <p:spPr>
          <a:xfrm>
            <a:off x="179388" y="3933825"/>
            <a:ext cx="8713787" cy="2924175"/>
          </a:xfrm>
        </p:spPr>
        <p:txBody>
          <a:bodyPr/>
          <a:lstStyle/>
          <a:p>
            <a:pPr eaLnBrk="1" hangingPunct="1">
              <a:defRPr/>
            </a:pPr>
            <a:r>
              <a:rPr lang="de-DE" sz="2000" dirty="0" err="1">
                <a:solidFill>
                  <a:srgbClr val="00FF00"/>
                </a:solidFill>
              </a:rPr>
              <a:t>Hiskia</a:t>
            </a:r>
            <a:r>
              <a:rPr lang="de-DE" sz="2000" dirty="0">
                <a:solidFill>
                  <a:srgbClr val="00FF00"/>
                </a:solidFill>
              </a:rPr>
              <a:t>-Inschrift (entdeckt 1880):</a:t>
            </a:r>
            <a:r>
              <a:rPr lang="de-DE" sz="2000" dirty="0"/>
              <a:t> </a:t>
            </a:r>
            <a:r>
              <a:rPr lang="de-DE" sz="2000" dirty="0">
                <a:solidFill>
                  <a:schemeClr val="tx2"/>
                </a:solidFill>
              </a:rPr>
              <a:t>[Dies] war der Durchbruch: Und dies war die Angelegenheit mit dem Durchbruch: Als die Gräber noch die Hacke schwangen, ein jeder in Richtung seines Kollegen, und als noch 3 Ellen zu durchgraben waren, da wurde die Stimme eines jeden, der zu seinem Kollegen rief, gehört, denn es gab einen Spalt im Fels, von Süden und von Norden. Und am Tag des Durchbruchs schlugen die Gräber, ein jeder in Richtung seines Kollegen, Hacke gegen Hacke, und da flossen die Wasser von der Quelle zum Teich über eine Länge von 1200 Ellen.</a:t>
            </a:r>
            <a:r>
              <a:rPr lang="de-DE" sz="2000" dirty="0"/>
              <a:t> (Übers. RL)</a:t>
            </a:r>
          </a:p>
        </p:txBody>
      </p:sp>
      <p:sp>
        <p:nvSpPr>
          <p:cNvPr id="103429" name="Textfeld 6"/>
          <p:cNvSpPr txBox="1">
            <a:spLocks noChangeArrowheads="1"/>
          </p:cNvSpPr>
          <p:nvPr/>
        </p:nvSpPr>
        <p:spPr bwMode="auto">
          <a:xfrm>
            <a:off x="8501063" y="3429000"/>
            <a:ext cx="428625" cy="246063"/>
          </a:xfrm>
          <a:prstGeom prst="rect">
            <a:avLst/>
          </a:prstGeom>
          <a:noFill/>
          <a:ln w="9525">
            <a:noFill/>
            <a:miter lim="800000"/>
            <a:headEnd/>
            <a:tailEnd/>
          </a:ln>
        </p:spPr>
        <p:txBody>
          <a:bodyPr>
            <a:spAutoFit/>
          </a:bodyPr>
          <a:lstStyle/>
          <a:p>
            <a:r>
              <a:rPr lang="de-DE" sz="1000"/>
              <a:t>PL</a:t>
            </a:r>
          </a:p>
        </p:txBody>
      </p:sp>
      <p:sp>
        <p:nvSpPr>
          <p:cNvPr id="6" name="Textfeld 5"/>
          <p:cNvSpPr txBox="1"/>
          <p:nvPr/>
        </p:nvSpPr>
        <p:spPr>
          <a:xfrm>
            <a:off x="8604448" y="0"/>
            <a:ext cx="346570" cy="276999"/>
          </a:xfrm>
          <a:prstGeom prst="rect">
            <a:avLst/>
          </a:prstGeom>
          <a:noFill/>
        </p:spPr>
        <p:txBody>
          <a:bodyPr wrap="none" rtlCol="0">
            <a:spAutoFit/>
          </a:bodyPr>
          <a:lstStyle/>
          <a:p>
            <a:r>
              <a:rPr lang="de-DE" sz="1200" dirty="0"/>
              <a:t>RL</a:t>
            </a:r>
          </a:p>
        </p:txBody>
      </p:sp>
      <p:sp>
        <p:nvSpPr>
          <p:cNvPr id="7" name="Textfeld 6"/>
          <p:cNvSpPr txBox="1">
            <a:spLocks noChangeArrowheads="1"/>
          </p:cNvSpPr>
          <p:nvPr/>
        </p:nvSpPr>
        <p:spPr bwMode="auto">
          <a:xfrm>
            <a:off x="8604448" y="3861048"/>
            <a:ext cx="360040" cy="276999"/>
          </a:xfrm>
          <a:prstGeom prst="rect">
            <a:avLst/>
          </a:prstGeom>
          <a:noFill/>
          <a:ln w="9525">
            <a:noFill/>
            <a:miter lim="800000"/>
            <a:headEnd/>
            <a:tailEnd/>
          </a:ln>
        </p:spPr>
        <p:txBody>
          <a:bodyPr wrap="square">
            <a:spAutoFit/>
          </a:bodyPr>
          <a:lstStyle/>
          <a:p>
            <a:r>
              <a:rPr lang="de-DE" sz="1200" dirty="0"/>
              <a:t>RL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0" name="Rectangle 8"/>
          <p:cNvSpPr>
            <a:spLocks noGrp="1" noChangeArrowheads="1"/>
          </p:cNvSpPr>
          <p:nvPr>
            <p:ph type="title"/>
          </p:nvPr>
        </p:nvSpPr>
        <p:spPr>
          <a:xfrm>
            <a:off x="755576" y="404664"/>
            <a:ext cx="7772400" cy="792088"/>
          </a:xfrm>
        </p:spPr>
        <p:txBody>
          <a:bodyPr/>
          <a:lstStyle/>
          <a:p>
            <a:pPr eaLnBrk="1" hangingPunct="1">
              <a:defRPr/>
            </a:pPr>
            <a:r>
              <a:rPr lang="de-CH" dirty="0">
                <a:solidFill>
                  <a:srgbClr val="00FF00"/>
                </a:solidFill>
              </a:rPr>
              <a:t>Oberer </a:t>
            </a:r>
            <a:r>
              <a:rPr lang="de-CH" dirty="0" err="1">
                <a:solidFill>
                  <a:srgbClr val="00FF00"/>
                </a:solidFill>
              </a:rPr>
              <a:t>Siloa</a:t>
            </a:r>
            <a:r>
              <a:rPr lang="de-CH" dirty="0">
                <a:solidFill>
                  <a:srgbClr val="00FF00"/>
                </a:solidFill>
              </a:rPr>
              <a:t>-Teich </a:t>
            </a:r>
            <a:endParaRPr lang="de-DE" dirty="0">
              <a:solidFill>
                <a:srgbClr val="00FF00"/>
              </a:solidFill>
              <a:cs typeface="Tahoma" pitchFamily="34" charset="0"/>
            </a:endParaRPr>
          </a:p>
        </p:txBody>
      </p:sp>
      <p:pic>
        <p:nvPicPr>
          <p:cNvPr id="104451" name="Picture 4" descr="IsraelReise_0810"/>
          <p:cNvPicPr>
            <a:picLocks noGrp="1" noChangeAspect="1" noChangeArrowheads="1"/>
          </p:cNvPicPr>
          <p:nvPr>
            <p:ph sz="half" idx="1"/>
          </p:nvPr>
        </p:nvPicPr>
        <p:blipFill>
          <a:blip r:embed="rId2" cstate="print"/>
          <a:srcRect/>
          <a:stretch>
            <a:fillRect/>
          </a:stretch>
        </p:blipFill>
        <p:spPr>
          <a:xfrm>
            <a:off x="900113" y="1628775"/>
            <a:ext cx="3243262" cy="4868863"/>
          </a:xfrm>
          <a:noFill/>
        </p:spPr>
      </p:pic>
      <p:pic>
        <p:nvPicPr>
          <p:cNvPr id="104452" name="Picture 7" descr="DSCN3800"/>
          <p:cNvPicPr>
            <a:picLocks noGrp="1" noChangeAspect="1" noChangeArrowheads="1"/>
          </p:cNvPicPr>
          <p:nvPr>
            <p:ph sz="half" idx="2"/>
          </p:nvPr>
        </p:nvPicPr>
        <p:blipFill>
          <a:blip r:embed="rId3" cstate="print"/>
          <a:srcRect/>
          <a:stretch>
            <a:fillRect/>
          </a:stretch>
        </p:blipFill>
        <p:spPr>
          <a:xfrm>
            <a:off x="4427538" y="1628775"/>
            <a:ext cx="3671887" cy="4895850"/>
          </a:xfrm>
          <a:noFill/>
        </p:spPr>
      </p:pic>
      <p:sp>
        <p:nvSpPr>
          <p:cNvPr id="104453" name="Text Box 10"/>
          <p:cNvSpPr txBox="1">
            <a:spLocks noChangeArrowheads="1"/>
          </p:cNvSpPr>
          <p:nvPr/>
        </p:nvSpPr>
        <p:spPr bwMode="auto">
          <a:xfrm>
            <a:off x="4500563" y="6165850"/>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a:effectLst>
                  <a:outerShdw blurRad="38100" dist="38100" dir="2700000" algn="tl">
                    <a:srgbClr val="000000">
                      <a:alpha val="43137"/>
                    </a:srgbClr>
                  </a:outerShdw>
                </a:effectLst>
              </a:rPr>
              <a:t>480 Jahre?</a:t>
            </a:r>
          </a:p>
        </p:txBody>
      </p:sp>
      <p:sp>
        <p:nvSpPr>
          <p:cNvPr id="6" name="Inhaltsplatzhalter 5"/>
          <p:cNvSpPr>
            <a:spLocks noGrp="1"/>
          </p:cNvSpPr>
          <p:nvPr>
            <p:ph idx="1"/>
          </p:nvPr>
        </p:nvSpPr>
        <p:spPr>
          <a:xfrm>
            <a:off x="0" y="1981200"/>
            <a:ext cx="8892480" cy="4114800"/>
          </a:xfrm>
        </p:spPr>
        <p:txBody>
          <a:bodyPr/>
          <a:lstStyle/>
          <a:p>
            <a:pPr>
              <a:buNone/>
            </a:pPr>
            <a:r>
              <a:rPr lang="de-DE" sz="2400" dirty="0"/>
              <a:t> 	</a:t>
            </a:r>
            <a:r>
              <a:rPr lang="de-DE" sz="2400" b="1" dirty="0">
                <a:effectLst>
                  <a:outerShdw blurRad="38100" dist="38100" dir="2700000" algn="tl">
                    <a:srgbClr val="000000">
                      <a:alpha val="43137"/>
                    </a:srgbClr>
                  </a:outerShdw>
                </a:effectLst>
              </a:rPr>
              <a:t>Nestle-Aland (Minderheitstext): </a:t>
            </a:r>
            <a:r>
              <a:rPr lang="de-DE" sz="2400" b="1" dirty="0" err="1">
                <a:effectLst>
                  <a:outerShdw blurRad="38100" dist="38100" dir="2700000" algn="tl">
                    <a:srgbClr val="000000">
                      <a:alpha val="43137"/>
                    </a:srgbClr>
                  </a:outerShdw>
                </a:effectLst>
              </a:rPr>
              <a:t>Apg</a:t>
            </a:r>
            <a:r>
              <a:rPr lang="de-DE" sz="2400" b="1" dirty="0">
                <a:effectLst>
                  <a:outerShdw blurRad="38100" dist="38100" dir="2700000" algn="tl">
                    <a:srgbClr val="000000">
                      <a:alpha val="43137"/>
                    </a:srgbClr>
                  </a:outerShdw>
                </a:effectLst>
              </a:rPr>
              <a:t> 13:  </a:t>
            </a:r>
            <a:r>
              <a:rPr lang="de-DE" sz="2400" dirty="0">
                <a:effectLst>
                  <a:outerShdw blurRad="38100" dist="38100" dir="2700000" algn="tl">
                    <a:srgbClr val="000000">
                      <a:alpha val="43137"/>
                    </a:srgbClr>
                  </a:outerShdw>
                </a:effectLst>
              </a:rPr>
              <a:t> </a:t>
            </a:r>
            <a:r>
              <a:rPr lang="de-DE" sz="2400" baseline="30000" dirty="0">
                <a:solidFill>
                  <a:srgbClr val="FFFF00"/>
                </a:solidFill>
                <a:effectLst>
                  <a:outerShdw blurRad="38100" dist="38100" dir="2700000" algn="tl">
                    <a:srgbClr val="000000">
                      <a:alpha val="43137"/>
                    </a:srgbClr>
                  </a:outerShdw>
                </a:effectLst>
              </a:rPr>
              <a:t>17</a:t>
            </a:r>
            <a:r>
              <a:rPr lang="de-DE" sz="2400" dirty="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a:solidFill>
                  <a:srgbClr val="FFFF00"/>
                </a:solidFill>
                <a:effectLst>
                  <a:outerShdw blurRad="38100" dist="38100" dir="2700000" algn="tl">
                    <a:srgbClr val="000000">
                      <a:alpha val="43137"/>
                    </a:srgbClr>
                  </a:outerShdw>
                </a:effectLst>
              </a:rPr>
              <a:t>Fremdlingsschaft</a:t>
            </a:r>
            <a:r>
              <a:rPr lang="de-DE" sz="2400" dirty="0">
                <a:solidFill>
                  <a:srgbClr val="FFFF00"/>
                </a:solidFill>
                <a:effectLst>
                  <a:outerShdw blurRad="38100" dist="38100" dir="2700000" algn="tl">
                    <a:srgbClr val="000000">
                      <a:alpha val="43137"/>
                    </a:srgbClr>
                  </a:outerShdw>
                </a:effectLst>
              </a:rPr>
              <a:t> im Lande Ägypten, und mit erhobenem Arm führte er sie von dannen heraus;  </a:t>
            </a:r>
            <a:r>
              <a:rPr lang="de-DE" sz="2400" baseline="30000" dirty="0">
                <a:solidFill>
                  <a:srgbClr val="FFFF00"/>
                </a:solidFill>
                <a:effectLst>
                  <a:outerShdw blurRad="38100" dist="38100" dir="2700000" algn="tl">
                    <a:srgbClr val="000000">
                      <a:alpha val="43137"/>
                    </a:srgbClr>
                  </a:outerShdw>
                </a:effectLst>
              </a:rPr>
              <a:t>18</a:t>
            </a:r>
            <a:r>
              <a:rPr lang="de-DE" sz="2400" dirty="0">
                <a:solidFill>
                  <a:srgbClr val="FFFF00"/>
                </a:solidFill>
                <a:effectLst>
                  <a:outerShdw blurRad="38100" dist="38100" dir="2700000" algn="tl">
                    <a:srgbClr val="000000">
                      <a:alpha val="43137"/>
                    </a:srgbClr>
                  </a:outerShdw>
                </a:effectLst>
              </a:rPr>
              <a:t> und eine Zeit bei </a:t>
            </a:r>
            <a:r>
              <a:rPr lang="de-DE" sz="2400" b="1" dirty="0">
                <a:solidFill>
                  <a:srgbClr val="66FF33"/>
                </a:solidFill>
                <a:effectLst>
                  <a:outerShdw blurRad="38100" dist="38100" dir="2700000" algn="tl">
                    <a:srgbClr val="000000">
                      <a:alpha val="43137"/>
                    </a:srgbClr>
                  </a:outerShdw>
                </a:effectLst>
              </a:rPr>
              <a:t>40 Jahren</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pflegte er sie in der Wüste.  </a:t>
            </a:r>
            <a:r>
              <a:rPr lang="de-DE" sz="2400" baseline="30000" dirty="0">
                <a:solidFill>
                  <a:srgbClr val="FFFF00"/>
                </a:solidFill>
                <a:effectLst>
                  <a:outerShdw blurRad="38100" dist="38100" dir="2700000" algn="tl">
                    <a:srgbClr val="000000">
                      <a:alpha val="43137"/>
                    </a:srgbClr>
                  </a:outerShdw>
                </a:effectLst>
              </a:rPr>
              <a:t>19</a:t>
            </a:r>
            <a:r>
              <a:rPr lang="de-DE" sz="2400" dirty="0">
                <a:solidFill>
                  <a:srgbClr val="FFFF00"/>
                </a:solidFill>
                <a:effectLst>
                  <a:outerShdw blurRad="38100" dist="38100" dir="2700000" algn="tl">
                    <a:srgbClr val="000000">
                      <a:alpha val="43137"/>
                    </a:srgbClr>
                  </a:outerShdw>
                </a:effectLst>
              </a:rPr>
              <a:t> Und nachdem er sieben Nationen im Lande Kanaan vertilgt hatte, ließ er sie deren Land erben  </a:t>
            </a:r>
            <a:r>
              <a:rPr lang="de-DE" sz="2400" baseline="30000" dirty="0">
                <a:solidFill>
                  <a:srgbClr val="FFFF00"/>
                </a:solidFill>
                <a:effectLst>
                  <a:outerShdw blurRad="38100" dist="38100" dir="2700000" algn="tl">
                    <a:srgbClr val="000000">
                      <a:alpha val="43137"/>
                    </a:srgbClr>
                  </a:outerShdw>
                </a:effectLst>
              </a:rPr>
              <a:t>20</a:t>
            </a:r>
            <a:r>
              <a:rPr lang="de-DE" sz="2400" dirty="0">
                <a:solidFill>
                  <a:srgbClr val="FFFF00"/>
                </a:solidFill>
                <a:effectLst>
                  <a:outerShdw blurRad="38100" dist="38100" dir="2700000" algn="tl">
                    <a:srgbClr val="000000">
                      <a:alpha val="43137"/>
                    </a:srgbClr>
                  </a:outerShdw>
                </a:effectLst>
              </a:rPr>
              <a:t> für </a:t>
            </a:r>
            <a:r>
              <a:rPr lang="de-DE" sz="2400" b="1" dirty="0">
                <a:solidFill>
                  <a:srgbClr val="66FF33"/>
                </a:solidFill>
                <a:effectLst>
                  <a:outerShdw blurRad="38100" dist="38100" dir="2700000" algn="tl">
                    <a:srgbClr val="000000">
                      <a:alpha val="43137"/>
                    </a:srgbClr>
                  </a:outerShdw>
                </a:effectLst>
              </a:rPr>
              <a:t>450 Jahre</a:t>
            </a:r>
            <a:r>
              <a:rPr lang="de-DE" sz="2400" dirty="0">
                <a:solidFill>
                  <a:srgbClr val="66FF33"/>
                </a:solidFill>
                <a:effectLst>
                  <a:outerShdw blurRad="38100" dist="38100" dir="2700000" algn="tl">
                    <a:srgbClr val="000000">
                      <a:alpha val="43137"/>
                    </a:srgbClr>
                  </a:outerShdw>
                </a:effectLst>
              </a:rPr>
              <a:t>. </a:t>
            </a:r>
            <a:r>
              <a:rPr lang="de-DE" sz="2400" b="1" dirty="0">
                <a:solidFill>
                  <a:srgbClr val="66FF33"/>
                </a:solidFill>
                <a:effectLst>
                  <a:outerShdw blurRad="38100" dist="38100" dir="2700000" algn="tl">
                    <a:srgbClr val="000000">
                      <a:alpha val="43137"/>
                    </a:srgbClr>
                  </a:outerShdw>
                </a:effectLst>
              </a:rPr>
              <a:t>Und danach </a:t>
            </a:r>
            <a:r>
              <a:rPr lang="de-DE" sz="2400" dirty="0">
                <a:solidFill>
                  <a:srgbClr val="FFFF00"/>
                </a:solidFill>
                <a:effectLst>
                  <a:outerShdw blurRad="38100" dist="38100" dir="2700000" algn="tl">
                    <a:srgbClr val="000000">
                      <a:alpha val="43137"/>
                    </a:srgbClr>
                  </a:outerShdw>
                </a:effectLst>
              </a:rPr>
              <a:t>gab er ihnen Richter bis auf Samuel, den Propheten.  </a:t>
            </a:r>
            <a:r>
              <a:rPr lang="de-DE" sz="2400" baseline="30000" dirty="0">
                <a:solidFill>
                  <a:srgbClr val="FFFF00"/>
                </a:solidFill>
                <a:effectLst>
                  <a:outerShdw blurRad="38100" dist="38100" dir="2700000" algn="tl">
                    <a:srgbClr val="000000">
                      <a:alpha val="43137"/>
                    </a:srgbClr>
                  </a:outerShdw>
                </a:effectLst>
              </a:rPr>
              <a:t>21</a:t>
            </a:r>
            <a:r>
              <a:rPr lang="de-DE" sz="2400" dirty="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a:solidFill>
                  <a:srgbClr val="FFFF00"/>
                </a:solidFill>
                <a:effectLst>
                  <a:outerShdw blurRad="38100" dist="38100" dir="2700000" algn="tl">
                    <a:srgbClr val="000000">
                      <a:alpha val="43137"/>
                    </a:srgbClr>
                  </a:outerShdw>
                </a:effectLst>
              </a:rPr>
              <a:t>Kis</a:t>
            </a:r>
            <a:r>
              <a:rPr lang="de-DE" sz="2400" dirty="0">
                <a:solidFill>
                  <a:srgbClr val="FFFF00"/>
                </a:solidFill>
                <a:effectLst>
                  <a:outerShdw blurRad="38100" dist="38100" dir="2700000" algn="tl">
                    <a:srgbClr val="000000">
                      <a:alpha val="43137"/>
                    </a:srgbClr>
                  </a:outerShdw>
                </a:effectLst>
              </a:rPr>
              <a:t>', einen Mann aus dem Stamme Benjamin, </a:t>
            </a:r>
            <a:r>
              <a:rPr lang="de-DE" sz="2400" b="1" dirty="0">
                <a:solidFill>
                  <a:srgbClr val="66FF33"/>
                </a:solidFill>
                <a:effectLst>
                  <a:outerShdw blurRad="38100" dist="38100" dir="2700000" algn="tl">
                    <a:srgbClr val="000000">
                      <a:alpha val="43137"/>
                    </a:srgbClr>
                  </a:outerShdw>
                </a:effectLst>
              </a:rPr>
              <a:t>40 Jahre</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lang.  </a:t>
            </a:r>
            <a:r>
              <a:rPr lang="de-DE" sz="2400" baseline="30000" dirty="0">
                <a:solidFill>
                  <a:srgbClr val="FFFF00"/>
                </a:solidFill>
                <a:effectLst>
                  <a:outerShdw blurRad="38100" dist="38100" dir="2700000" algn="tl">
                    <a:srgbClr val="000000">
                      <a:alpha val="43137"/>
                    </a:srgbClr>
                  </a:outerShdw>
                </a:effectLst>
              </a:rPr>
              <a:t>22</a:t>
            </a:r>
            <a:r>
              <a:rPr lang="de-DE" sz="2400" dirty="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a:solidFill>
                  <a:srgbClr val="FFFF00"/>
                </a:solidFill>
                <a:effectLst>
                  <a:outerShdw blurRad="38100" dist="38100" dir="2700000" algn="tl">
                    <a:srgbClr val="000000">
                      <a:alpha val="43137"/>
                    </a:srgbClr>
                  </a:outerShdw>
                </a:effectLst>
              </a:rPr>
              <a:t>Isais</a:t>
            </a:r>
            <a:r>
              <a:rPr lang="de-DE" sz="2400" dirty="0">
                <a:solidFill>
                  <a:srgbClr val="FFFF00"/>
                </a:solidFill>
                <a:effectLst>
                  <a:outerShdw blurRad="38100" dist="38100" dir="2700000" algn="tl">
                    <a:srgbClr val="000000">
                      <a:alpha val="43137"/>
                    </a:srgbClr>
                  </a:outerShdw>
                </a:effectLst>
              </a:rPr>
              <a:t>, einen Mann nach meinem Herzen, der meinen ganzen Willen tun wird.</a:t>
            </a:r>
          </a:p>
          <a:p>
            <a:pPr>
              <a:buNone/>
            </a:pPr>
            <a:endParaRPr lang="de-DE" sz="2800" dirty="0">
              <a:solidFill>
                <a:srgbClr val="FFFF00"/>
              </a:solidFill>
            </a:endParaRP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372200" y="476672"/>
            <a:ext cx="2383587" cy="1340768"/>
          </a:xfrm>
          <a:prstGeom prst="rect">
            <a:avLst/>
          </a:prstGeom>
          <a:noFill/>
          <a:ln w="9525">
            <a:noFill/>
            <a:miter lim="800000"/>
            <a:headEnd/>
            <a:tailEnd/>
          </a:ln>
        </p:spPr>
      </p:pic>
      <p:sp>
        <p:nvSpPr>
          <p:cNvPr id="12" name="Textfeld 11"/>
          <p:cNvSpPr txBox="1">
            <a:spLocks noChangeArrowheads="1"/>
          </p:cNvSpPr>
          <p:nvPr/>
        </p:nvSpPr>
        <p:spPr bwMode="auto">
          <a:xfrm>
            <a:off x="6012160" y="40466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3" y="620688"/>
            <a:ext cx="8784976" cy="5170646"/>
          </a:xfrm>
          <a:prstGeom prst="rect">
            <a:avLst/>
          </a:prstGeom>
          <a:noFill/>
        </p:spPr>
        <p:txBody>
          <a:bodyPr wrap="square" lIns="91440" tIns="45720" rIns="91440" bIns="45720">
            <a:spAutoFit/>
          </a:bodyPr>
          <a:lstStyle/>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Die strikte </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biblische Chronologie</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im Test der</a:t>
            </a:r>
          </a:p>
          <a:p>
            <a:pPr algn="ctr"/>
            <a:r>
              <a:rPr lang="de-DE" sz="66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modernen Archäologie</a:t>
            </a:r>
          </a:p>
          <a:p>
            <a:pPr algn="ctr"/>
            <a:endParaRPr lang="de-DE"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Bibel - Archäologie</a:t>
            </a:r>
          </a:p>
        </p:txBody>
      </p:sp>
      <p:pic>
        <p:nvPicPr>
          <p:cNvPr id="5" name="Picture 2"/>
          <p:cNvPicPr>
            <a:picLocks noChangeAspect="1" noChangeArrowheads="1"/>
          </p:cNvPicPr>
          <p:nvPr/>
        </p:nvPicPr>
        <p:blipFill>
          <a:blip r:embed="rId2" cstate="print"/>
          <a:srcRect/>
          <a:stretch>
            <a:fillRect/>
          </a:stretch>
        </p:blipFill>
        <p:spPr bwMode="auto">
          <a:xfrm>
            <a:off x="611560" y="1988840"/>
            <a:ext cx="3424610" cy="2602234"/>
          </a:xfrm>
          <a:prstGeom prst="rect">
            <a:avLst/>
          </a:prstGeom>
          <a:noFill/>
          <a:ln w="9525">
            <a:noFill/>
            <a:miter lim="800000"/>
            <a:headEnd/>
            <a:tailEnd/>
          </a:ln>
        </p:spPr>
      </p:pic>
      <p:sp>
        <p:nvSpPr>
          <p:cNvPr id="6" name="Textfeld 5"/>
          <p:cNvSpPr txBox="1"/>
          <p:nvPr/>
        </p:nvSpPr>
        <p:spPr>
          <a:xfrm>
            <a:off x="2051720" y="4293096"/>
            <a:ext cx="1978683" cy="276999"/>
          </a:xfrm>
          <a:prstGeom prst="rect">
            <a:avLst/>
          </a:prstGeom>
          <a:noFill/>
        </p:spPr>
        <p:txBody>
          <a:bodyPr wrap="none" rtlCol="0">
            <a:spAutoFit/>
          </a:bodyPr>
          <a:lstStyle/>
          <a:p>
            <a:r>
              <a:rPr lang="de-DE" sz="1200" dirty="0">
                <a:solidFill>
                  <a:schemeClr val="bg1"/>
                </a:solidFill>
                <a:latin typeface="Calibri" pitchFamily="34" charset="0"/>
              </a:rPr>
              <a:t>Mario Sarto GNU 1,2 </a:t>
            </a:r>
            <a:r>
              <a:rPr lang="de-DE" sz="1200" dirty="0" err="1">
                <a:solidFill>
                  <a:schemeClr val="bg1"/>
                </a:solidFill>
                <a:latin typeface="Calibri" pitchFamily="34" charset="0"/>
              </a:rPr>
              <a:t>or</a:t>
            </a:r>
            <a:r>
              <a:rPr lang="de-DE" sz="1200" dirty="0">
                <a:solidFill>
                  <a:schemeClr val="bg1"/>
                </a:solidFill>
                <a:latin typeface="Calibri" pitchFamily="34" charset="0"/>
              </a:rPr>
              <a:t> </a:t>
            </a:r>
            <a:r>
              <a:rPr lang="de-DE" sz="1200" dirty="0" err="1">
                <a:solidFill>
                  <a:schemeClr val="bg1"/>
                </a:solidFill>
                <a:latin typeface="Calibri" pitchFamily="34" charset="0"/>
              </a:rPr>
              <a:t>later</a:t>
            </a:r>
            <a:endParaRPr lang="de-DE" sz="1200" dirty="0">
              <a:solidFill>
                <a:schemeClr val="bg1"/>
              </a:solidFill>
              <a:latin typeface="Calibri" pitchFamily="34" charset="0"/>
            </a:endParaRPr>
          </a:p>
        </p:txBody>
      </p:sp>
      <p:pic>
        <p:nvPicPr>
          <p:cNvPr id="7" name="Picture 2" descr="C:\Users\Roger\Pictures\PictureProject\0010\DSCN8326.JPG"/>
          <p:cNvPicPr>
            <a:picLocks noChangeAspect="1" noChangeArrowheads="1"/>
          </p:cNvPicPr>
          <p:nvPr/>
        </p:nvPicPr>
        <p:blipFill>
          <a:blip r:embed="rId3" cstate="print"/>
          <a:srcRect/>
          <a:stretch>
            <a:fillRect/>
          </a:stretch>
        </p:blipFill>
        <p:spPr bwMode="auto">
          <a:xfrm>
            <a:off x="4499992" y="1988840"/>
            <a:ext cx="3553793" cy="2664296"/>
          </a:xfrm>
          <a:prstGeom prst="rect">
            <a:avLst/>
          </a:prstGeom>
          <a:noFill/>
          <a:ln w="9525">
            <a:noFill/>
            <a:miter lim="800000"/>
            <a:headEnd/>
            <a:tailEnd/>
          </a:ln>
        </p:spPr>
      </p:pic>
      <p:sp>
        <p:nvSpPr>
          <p:cNvPr id="8" name="Text Box 11"/>
          <p:cNvSpPr txBox="1">
            <a:spLocks noChangeArrowheads="1"/>
          </p:cNvSpPr>
          <p:nvPr/>
        </p:nvSpPr>
        <p:spPr bwMode="auto">
          <a:xfrm>
            <a:off x="7668344" y="1988840"/>
            <a:ext cx="346570" cy="276999"/>
          </a:xfrm>
          <a:prstGeom prst="rect">
            <a:avLst/>
          </a:prstGeom>
          <a:noFill/>
          <a:ln w="9525" algn="ctr">
            <a:noFill/>
            <a:miter lim="800000"/>
            <a:headEnd/>
            <a:tailEnd/>
          </a:ln>
        </p:spPr>
        <p:txBody>
          <a:bodyPr wrap="none">
            <a:spAutoFit/>
          </a:bodyPr>
          <a:lstStyle/>
          <a:p>
            <a:r>
              <a:rPr lang="de-CH" sz="1200" dirty="0">
                <a:solidFill>
                  <a:srgbClr val="FFFFFF"/>
                </a:solidFill>
              </a:rPr>
              <a:t>RL</a:t>
            </a:r>
            <a:endParaRPr lang="de-DE" sz="1200" dirty="0">
              <a:solidFill>
                <a:srgbClr val="FFFF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1268760"/>
            <a:ext cx="7772400" cy="1143000"/>
          </a:xfrm>
        </p:spPr>
        <p:txBody>
          <a:bodyPr/>
          <a:lstStyle/>
          <a:p>
            <a:r>
              <a:rPr lang="de-DE" b="1" dirty="0"/>
              <a:t>Die 4 x 70 Jahrwochen in der Geschichte Israels</a:t>
            </a:r>
            <a:br>
              <a:rPr lang="de-DE" b="1" dirty="0"/>
            </a:br>
            <a:endParaRPr lang="de-DE" dirty="0"/>
          </a:p>
        </p:txBody>
      </p:sp>
      <p:sp>
        <p:nvSpPr>
          <p:cNvPr id="6" name="Inhaltsplatzhalter 5"/>
          <p:cNvSpPr>
            <a:spLocks noGrp="1"/>
          </p:cNvSpPr>
          <p:nvPr>
            <p:ph idx="1"/>
          </p:nvPr>
        </p:nvSpPr>
        <p:spPr/>
        <p:txBody>
          <a:bodyPr/>
          <a:lstStyle/>
          <a:p>
            <a:endParaRPr lang="de-DE" dirty="0"/>
          </a:p>
          <a:p>
            <a:endParaRPr lang="de-DE" dirty="0"/>
          </a:p>
        </p:txBody>
      </p:sp>
      <p:sp>
        <p:nvSpPr>
          <p:cNvPr id="4" name="Inhaltsplatzhalter 5"/>
          <p:cNvSpPr txBox="1">
            <a:spLocks/>
          </p:cNvSpPr>
          <p:nvPr/>
        </p:nvSpPr>
        <p:spPr bwMode="auto">
          <a:xfrm>
            <a:off x="323528" y="2133600"/>
            <a:ext cx="882047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de-DE" sz="3200" b="0" i="0" u="none" strike="noStrike" kern="0" cap="none" spc="0" normalizeH="0" baseline="0" noProof="0" dirty="0">
                <a:ln>
                  <a:noFill/>
                </a:ln>
                <a:solidFill>
                  <a:schemeClr val="tx1"/>
                </a:solidFill>
                <a:effectLst/>
                <a:uLnTx/>
                <a:uFillTx/>
                <a:latin typeface="+mn-lt"/>
                <a:ea typeface="+mn-ea"/>
                <a:cs typeface="+mn-cs"/>
              </a:rPr>
              <a:t>1. Die Entstehung Israels (Abraham - Exodus)</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lang="de-DE" sz="3200" kern="0" dirty="0"/>
              <a:t>2. Einleben im Land (Exodus - 14. Jahr. </a:t>
            </a:r>
            <a:r>
              <a:rPr lang="de-DE" sz="3200" kern="0" dirty="0" err="1"/>
              <a:t>Salomos</a:t>
            </a:r>
            <a:r>
              <a:rPr lang="de-DE" sz="3200" kern="0" dirty="0"/>
              <a:t>)</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de-DE" sz="3200" b="0" i="0" u="none" strike="noStrike" kern="0" cap="none" spc="0" normalizeH="0" baseline="0" noProof="0" dirty="0">
                <a:ln>
                  <a:noFill/>
                </a:ln>
                <a:solidFill>
                  <a:schemeClr val="tx1"/>
                </a:solidFill>
                <a:effectLst/>
                <a:uLnTx/>
                <a:uFillTx/>
                <a:latin typeface="+mn-lt"/>
                <a:ea typeface="+mn-ea"/>
                <a:cs typeface="+mn-cs"/>
              </a:rPr>
              <a:t>3. Abfall</a:t>
            </a:r>
            <a:r>
              <a:rPr lang="de-DE" sz="3200" kern="0" dirty="0"/>
              <a:t>, </a:t>
            </a:r>
            <a:r>
              <a:rPr kumimoji="0" lang="de-DE" sz="3200" b="0" i="0" u="none" strike="noStrike" kern="0" cap="none" spc="0" normalizeH="0" noProof="0" dirty="0">
                <a:ln>
                  <a:noFill/>
                </a:ln>
                <a:solidFill>
                  <a:schemeClr val="tx1"/>
                </a:solidFill>
                <a:effectLst/>
                <a:uLnTx/>
                <a:uFillTx/>
                <a:latin typeface="+mn-lt"/>
                <a:ea typeface="+mn-ea"/>
                <a:cs typeface="+mn-cs"/>
              </a:rPr>
              <a:t>Gericht</a:t>
            </a:r>
            <a:r>
              <a:rPr kumimoji="0" lang="de-DE" sz="3200" b="0" i="0" u="none" strike="noStrike" kern="0" cap="none" spc="0" normalizeH="0" baseline="0" noProof="0" dirty="0">
                <a:ln>
                  <a:noFill/>
                </a:ln>
                <a:solidFill>
                  <a:schemeClr val="tx1"/>
                </a:solidFill>
                <a:effectLst/>
                <a:uLnTx/>
                <a:uFillTx/>
                <a:latin typeface="+mn-lt"/>
                <a:ea typeface="+mn-ea"/>
                <a:cs typeface="+mn-cs"/>
              </a:rPr>
              <a:t> </a:t>
            </a:r>
            <a:r>
              <a:rPr kumimoji="0" lang="de-DE" sz="3200" b="0" i="0" u="none" strike="noStrike" kern="0" cap="none" spc="0" normalizeH="0" baseline="0" noProof="0">
                <a:ln>
                  <a:noFill/>
                </a:ln>
                <a:solidFill>
                  <a:schemeClr val="tx1"/>
                </a:solidFill>
                <a:effectLst/>
                <a:uLnTx/>
                <a:uFillTx/>
                <a:latin typeface="+mn-lt"/>
                <a:ea typeface="+mn-ea"/>
                <a:cs typeface="+mn-cs"/>
              </a:rPr>
              <a:t>und Wiederherstellung (14</a:t>
            </a:r>
            <a:r>
              <a:rPr kumimoji="0" lang="de-DE" sz="3200" b="0" i="0" u="none" strike="noStrike" kern="0" cap="none" spc="0" normalizeH="0" baseline="0" noProof="0" dirty="0">
                <a:ln>
                  <a:noFill/>
                </a:ln>
                <a:solidFill>
                  <a:schemeClr val="tx1"/>
                </a:solidFill>
                <a:effectLst/>
                <a:uLnTx/>
                <a:uFillTx/>
                <a:latin typeface="+mn-lt"/>
                <a:ea typeface="+mn-ea"/>
                <a:cs typeface="+mn-cs"/>
              </a:rPr>
              <a:t>. Jahr </a:t>
            </a:r>
            <a:r>
              <a:rPr kumimoji="0" lang="de-DE" sz="3200" b="0" i="0" u="none" strike="noStrike" kern="0" cap="none" spc="0" normalizeH="0" baseline="0" noProof="0" dirty="0" err="1">
                <a:ln>
                  <a:noFill/>
                </a:ln>
                <a:solidFill>
                  <a:schemeClr val="tx1"/>
                </a:solidFill>
                <a:effectLst/>
                <a:uLnTx/>
                <a:uFillTx/>
                <a:latin typeface="+mn-lt"/>
                <a:ea typeface="+mn-ea"/>
                <a:cs typeface="+mn-cs"/>
              </a:rPr>
              <a:t>Salomos</a:t>
            </a:r>
            <a:r>
              <a:rPr kumimoji="0" lang="de-DE" sz="3200" b="0" i="0" u="none" strike="noStrike" kern="0" cap="none" spc="0" normalizeH="0" baseline="0" noProof="0" dirty="0">
                <a:ln>
                  <a:noFill/>
                </a:ln>
                <a:solidFill>
                  <a:schemeClr val="tx1"/>
                </a:solidFill>
                <a:effectLst/>
                <a:uLnTx/>
                <a:uFillTx/>
                <a:latin typeface="+mn-lt"/>
                <a:ea typeface="+mn-ea"/>
                <a:cs typeface="+mn-cs"/>
              </a:rPr>
              <a:t> – 445 v. Chr.)</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lang="de-DE" sz="3200" kern="0" dirty="0"/>
              <a:t>4. Das Kommen des Messias (445 v. Chr. – Millennium)</a:t>
            </a:r>
            <a:endParaRPr kumimoji="0" lang="de-DE"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476672"/>
            <a:ext cx="7772400" cy="1800200"/>
          </a:xfrm>
        </p:spPr>
        <p:txBody>
          <a:bodyPr/>
          <a:lstStyle/>
          <a:p>
            <a:r>
              <a:rPr lang="de-DE" sz="4800" dirty="0">
                <a:effectLst>
                  <a:outerShdw blurRad="38100" dist="38100" dir="2700000" algn="tl">
                    <a:srgbClr val="000000">
                      <a:alpha val="43137"/>
                    </a:srgbClr>
                  </a:outerShdw>
                </a:effectLst>
              </a:rPr>
              <a:t>Im 480. Jahr</a:t>
            </a:r>
            <a:br>
              <a:rPr lang="de-DE" sz="4800" dirty="0">
                <a:effectLst>
                  <a:outerShdw blurRad="38100" dist="38100" dir="2700000" algn="tl">
                    <a:srgbClr val="000000">
                      <a:alpha val="43137"/>
                    </a:srgbClr>
                  </a:outerShdw>
                </a:effectLst>
              </a:rPr>
            </a:br>
            <a:endParaRPr lang="de-DE" sz="48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a:effectLst>
                  <a:outerShdw blurRad="38100" dist="38100" dir="2700000" algn="tl">
                    <a:srgbClr val="000000">
                      <a:alpha val="43137"/>
                    </a:srgbClr>
                  </a:outerShdw>
                </a:effectLst>
              </a:rPr>
              <a:t>1Kön 6,1: </a:t>
            </a:r>
            <a:r>
              <a:rPr lang="de-DE" sz="2800" dirty="0">
                <a:solidFill>
                  <a:srgbClr val="FFFF00"/>
                </a:solidFill>
                <a:effectLst>
                  <a:outerShdw blurRad="38100" dist="38100" dir="2700000" algn="tl">
                    <a:srgbClr val="000000">
                      <a:alpha val="43137"/>
                    </a:srgbClr>
                  </a:outerShdw>
                </a:effectLst>
              </a:rPr>
              <a:t>Und es geschah </a:t>
            </a:r>
            <a:r>
              <a:rPr lang="de-DE" sz="2800" dirty="0">
                <a:solidFill>
                  <a:srgbClr val="66FF33"/>
                </a:solidFill>
                <a:effectLst>
                  <a:outerShdw blurRad="38100" dist="38100" dir="2700000" algn="tl">
                    <a:srgbClr val="000000">
                      <a:alpha val="43137"/>
                    </a:srgbClr>
                  </a:outerShdw>
                </a:effectLst>
              </a:rPr>
              <a:t>im 480. Jahr nach dem Auszug </a:t>
            </a:r>
            <a:r>
              <a:rPr lang="de-DE" sz="2800" dirty="0">
                <a:solidFill>
                  <a:srgbClr val="FFFF00"/>
                </a:solidFill>
                <a:effectLst>
                  <a:outerShdw blurRad="38100" dist="38100" dir="2700000" algn="tl">
                    <a:srgbClr val="000000">
                      <a:alpha val="43137"/>
                    </a:srgbClr>
                  </a:outerShdw>
                </a:effectLst>
              </a:rPr>
              <a:t>der Kinder Israel aus dem Land Ägypten, im vierten Jahr 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dem HERRN 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62880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5800" y="533400"/>
            <a:ext cx="7772400" cy="1959496"/>
          </a:xfrm>
        </p:spPr>
        <p:txBody>
          <a:bodyPr/>
          <a:lstStyle/>
          <a:p>
            <a:r>
              <a:rPr lang="de-DE" b="1" dirty="0"/>
              <a:t>Die 4 x 70 Jahrwochen in der Geschichte Israels</a:t>
            </a:r>
            <a:br>
              <a:rPr lang="de-DE" b="1" dirty="0"/>
            </a:br>
            <a:endParaRPr lang="de-DE" dirty="0"/>
          </a:p>
        </p:txBody>
      </p:sp>
      <p:sp>
        <p:nvSpPr>
          <p:cNvPr id="6" name="Inhaltsplatzhalter 5"/>
          <p:cNvSpPr>
            <a:spLocks noGrp="1"/>
          </p:cNvSpPr>
          <p:nvPr>
            <p:ph idx="1"/>
          </p:nvPr>
        </p:nvSpPr>
        <p:spPr/>
        <p:txBody>
          <a:bodyPr/>
          <a:lstStyle/>
          <a:p>
            <a:pPr lvl="0"/>
            <a:r>
              <a:rPr lang="de-DE" dirty="0"/>
              <a:t>1Kön 6,1: 4. Jahr </a:t>
            </a:r>
            <a:r>
              <a:rPr lang="de-DE" dirty="0" err="1"/>
              <a:t>Salomos</a:t>
            </a:r>
            <a:r>
              <a:rPr lang="de-DE" dirty="0"/>
              <a:t> (1012 v. Chr.) = 480. Jahr nach dem Auszug aus Ägypten </a:t>
            </a:r>
            <a:r>
              <a:rPr lang="de-DE" dirty="0">
                <a:sym typeface="Wingdings" pitchFamily="2" charset="2"/>
              </a:rPr>
              <a:t></a:t>
            </a:r>
            <a:r>
              <a:rPr lang="de-DE" dirty="0"/>
              <a:t> 14. Jahr </a:t>
            </a:r>
            <a:r>
              <a:rPr lang="de-DE" dirty="0" err="1"/>
              <a:t>Salomos</a:t>
            </a:r>
            <a:r>
              <a:rPr lang="de-DE" dirty="0"/>
              <a:t> (1002 v. Chr.) = 490. Jahr </a:t>
            </a:r>
            <a:r>
              <a:rPr lang="de-DE" dirty="0">
                <a:sym typeface="Wingdings" pitchFamily="2" charset="2"/>
              </a:rPr>
              <a:t></a:t>
            </a:r>
            <a:r>
              <a:rPr lang="de-DE" dirty="0"/>
              <a:t> Exodus bis 14. Jahr </a:t>
            </a:r>
            <a:r>
              <a:rPr lang="de-DE" dirty="0" err="1"/>
              <a:t>Salomos</a:t>
            </a:r>
            <a:r>
              <a:rPr lang="de-DE" dirty="0"/>
              <a:t> = 1606 – 1002 = 604 </a:t>
            </a:r>
          </a:p>
          <a:p>
            <a:r>
              <a:rPr lang="de-DE" dirty="0"/>
              <a:t> </a:t>
            </a:r>
          </a:p>
          <a:p>
            <a:r>
              <a:rPr lang="de-DE" b="1" dirty="0">
                <a:sym typeface="Wingdings" pitchFamily="2" charset="2"/>
              </a:rPr>
              <a:t></a:t>
            </a:r>
            <a:r>
              <a:rPr lang="de-DE" b="1" dirty="0"/>
              <a:t>  604 - 114 (Gewaltherrschaft) = 490</a:t>
            </a:r>
            <a:endParaRPr lang="de-DE" dirty="0"/>
          </a:p>
          <a:p>
            <a:endParaRPr lang="de-DE" dirty="0"/>
          </a:p>
          <a:p>
            <a:endParaRPr lang="de-DE"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887488"/>
          </a:xfrm>
        </p:spPr>
        <p:txBody>
          <a:bodyPr/>
          <a:lstStyle/>
          <a:p>
            <a:r>
              <a:rPr lang="de-DE" b="1" dirty="0"/>
              <a:t>1. Geburt Abrahams bis Exodus: Entstehung Israels</a:t>
            </a:r>
            <a:br>
              <a:rPr lang="de-DE" b="1" dirty="0"/>
            </a:br>
            <a:endParaRPr lang="de-DE" dirty="0"/>
          </a:p>
        </p:txBody>
      </p:sp>
      <p:sp>
        <p:nvSpPr>
          <p:cNvPr id="3" name="Inhaltsplatzhalter 2"/>
          <p:cNvSpPr>
            <a:spLocks noGrp="1"/>
          </p:cNvSpPr>
          <p:nvPr>
            <p:ph idx="1"/>
          </p:nvPr>
        </p:nvSpPr>
        <p:spPr/>
        <p:txBody>
          <a:bodyPr/>
          <a:lstStyle/>
          <a:p>
            <a:pPr lvl="0"/>
            <a:r>
              <a:rPr lang="de-DE" sz="2800" dirty="0"/>
              <a:t>2111 – 1606 = 505 </a:t>
            </a:r>
          </a:p>
          <a:p>
            <a:pPr lvl="0"/>
            <a:r>
              <a:rPr lang="de-DE" sz="2800" dirty="0">
                <a:sym typeface="Wingdings" pitchFamily="2" charset="2"/>
              </a:rPr>
              <a:t></a:t>
            </a:r>
            <a:r>
              <a:rPr lang="de-DE" sz="2800" dirty="0"/>
              <a:t> Von Abrahams Heirat mit Hagar bis zur Geburt des </a:t>
            </a:r>
            <a:r>
              <a:rPr lang="de-DE" sz="2800" dirty="0" err="1"/>
              <a:t>verheissenen</a:t>
            </a:r>
            <a:r>
              <a:rPr lang="de-DE" sz="2800" dirty="0"/>
              <a:t> Samens (Isaak) vergingen 15 Jahre (1Mo 16,3; 21,5). Dies war eine Geschichte des Unglaubens und der Sünde. Gott sprach 14 Jahre lang nicht mehr mit Abraham (1Mo 16,3 – Anfang von 1Mo 17 = 14 Jahre zwischen den Kapiteln; 99 – 85 = 14). </a:t>
            </a:r>
          </a:p>
          <a:p>
            <a:endParaRPr lang="de-DE" sz="2800" dirty="0"/>
          </a:p>
          <a:p>
            <a:r>
              <a:rPr lang="de-DE" sz="2800" b="1" dirty="0">
                <a:sym typeface="Wingdings" pitchFamily="2" charset="2"/>
              </a:rPr>
              <a:t></a:t>
            </a:r>
            <a:r>
              <a:rPr lang="de-DE" sz="2800" b="1" dirty="0"/>
              <a:t> 505 – 15 = 490</a:t>
            </a:r>
            <a:endParaRPr lang="de-DE" sz="2800" dirty="0"/>
          </a:p>
          <a:p>
            <a:endParaRPr lang="de-DE"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2103512"/>
          </a:xfrm>
        </p:spPr>
        <p:txBody>
          <a:bodyPr/>
          <a:lstStyle/>
          <a:p>
            <a:r>
              <a:rPr lang="de-DE" b="1" dirty="0"/>
              <a:t>2. Exodus bis 14. Jahr von Salomo: Besitz des Landes</a:t>
            </a:r>
            <a:br>
              <a:rPr lang="de-DE" b="1" dirty="0"/>
            </a:br>
            <a:endParaRPr lang="de-DE" dirty="0"/>
          </a:p>
        </p:txBody>
      </p:sp>
      <p:sp>
        <p:nvSpPr>
          <p:cNvPr id="3" name="Inhaltsplatzhalter 2"/>
          <p:cNvSpPr>
            <a:spLocks noGrp="1"/>
          </p:cNvSpPr>
          <p:nvPr>
            <p:ph idx="1"/>
          </p:nvPr>
        </p:nvSpPr>
        <p:spPr>
          <a:xfrm>
            <a:off x="685800" y="2348880"/>
            <a:ext cx="7772400" cy="3747120"/>
          </a:xfrm>
        </p:spPr>
        <p:txBody>
          <a:bodyPr/>
          <a:lstStyle/>
          <a:p>
            <a:pPr lvl="0"/>
            <a:r>
              <a:rPr lang="de-DE" dirty="0"/>
              <a:t>1606 – 1002 = 604 </a:t>
            </a:r>
          </a:p>
          <a:p>
            <a:pPr>
              <a:buNone/>
            </a:pPr>
            <a:r>
              <a:rPr lang="de-DE" dirty="0"/>
              <a:t> </a:t>
            </a:r>
          </a:p>
          <a:p>
            <a:r>
              <a:rPr lang="de-DE" b="1" dirty="0">
                <a:sym typeface="Wingdings" pitchFamily="2" charset="2"/>
              </a:rPr>
              <a:t></a:t>
            </a:r>
            <a:r>
              <a:rPr lang="de-DE" b="1" dirty="0"/>
              <a:t> 604 – 114 = 490</a:t>
            </a:r>
            <a:endParaRPr lang="de-DE" dirty="0"/>
          </a:p>
          <a:p>
            <a:endParaRPr lang="de-DE" dirty="0"/>
          </a:p>
          <a:p>
            <a:endParaRPr lang="de-DE"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533400"/>
            <a:ext cx="8964488" cy="2103512"/>
          </a:xfrm>
        </p:spPr>
        <p:txBody>
          <a:bodyPr/>
          <a:lstStyle/>
          <a:p>
            <a:r>
              <a:rPr lang="de-DE" sz="4000" b="1" dirty="0"/>
              <a:t>3. 14. Jahr </a:t>
            </a:r>
            <a:r>
              <a:rPr lang="de-DE" sz="4000" b="1" dirty="0" err="1"/>
              <a:t>Salomos</a:t>
            </a:r>
            <a:r>
              <a:rPr lang="de-DE" sz="4000" b="1" dirty="0"/>
              <a:t> bis 445 v. Chr.: </a:t>
            </a:r>
            <a:br>
              <a:rPr lang="de-DE" sz="4000" b="1" dirty="0"/>
            </a:br>
            <a:r>
              <a:rPr lang="de-DE" sz="4000" b="1" dirty="0"/>
              <a:t>Gericht, Abfall und Wiederherstellung</a:t>
            </a:r>
            <a:br>
              <a:rPr lang="de-DE" b="1" dirty="0"/>
            </a:br>
            <a:endParaRPr lang="de-DE" dirty="0"/>
          </a:p>
        </p:txBody>
      </p:sp>
      <p:sp>
        <p:nvSpPr>
          <p:cNvPr id="3" name="Inhaltsplatzhalter 2"/>
          <p:cNvSpPr>
            <a:spLocks noGrp="1"/>
          </p:cNvSpPr>
          <p:nvPr>
            <p:ph idx="1"/>
          </p:nvPr>
        </p:nvSpPr>
        <p:spPr/>
        <p:txBody>
          <a:bodyPr/>
          <a:lstStyle/>
          <a:p>
            <a:pPr lvl="0"/>
            <a:r>
              <a:rPr lang="de-DE" dirty="0"/>
              <a:t>445 v. Chr. = Beginn des Wiederaufbaus der Stadt Jerusalem unter Nehemia = Beginn der 70 Jahrwochen Daniels (Dan 9,24-27)</a:t>
            </a:r>
          </a:p>
          <a:p>
            <a:r>
              <a:rPr lang="de-DE" dirty="0"/>
              <a:t> </a:t>
            </a:r>
          </a:p>
          <a:p>
            <a:pPr lvl="0"/>
            <a:r>
              <a:rPr lang="de-DE" dirty="0"/>
              <a:t>1002 – 445 = 557 </a:t>
            </a:r>
            <a:r>
              <a:rPr lang="de-DE" dirty="0">
                <a:sym typeface="Wingdings" pitchFamily="2" charset="2"/>
              </a:rPr>
              <a:t></a:t>
            </a:r>
            <a:r>
              <a:rPr lang="de-DE" dirty="0"/>
              <a:t> Gefangenschaft in Babylonien: 606 – 539 = 67 </a:t>
            </a:r>
          </a:p>
          <a:p>
            <a:r>
              <a:rPr lang="de-DE" dirty="0"/>
              <a:t> </a:t>
            </a:r>
          </a:p>
          <a:p>
            <a:r>
              <a:rPr lang="de-DE" b="1" dirty="0">
                <a:sym typeface="Wingdings" pitchFamily="2" charset="2"/>
              </a:rPr>
              <a:t></a:t>
            </a:r>
            <a:r>
              <a:rPr lang="de-DE" b="1" dirty="0"/>
              <a:t> 557 – 67 = 490</a:t>
            </a:r>
            <a:endParaRPr lang="de-DE" dirty="0"/>
          </a:p>
          <a:p>
            <a:endParaRPr lang="de-DE"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7772400" cy="2060848"/>
          </a:xfrm>
        </p:spPr>
        <p:txBody>
          <a:bodyPr/>
          <a:lstStyle/>
          <a:p>
            <a:r>
              <a:rPr lang="de-DE" sz="3600" b="1" dirty="0"/>
              <a:t>4. Vom Wiederaufbau Jerusalems bis zum Millennium: Das Kommen des Messias</a:t>
            </a:r>
            <a:endParaRPr lang="de-DE" sz="3600" dirty="0"/>
          </a:p>
        </p:txBody>
      </p:sp>
      <p:sp>
        <p:nvSpPr>
          <p:cNvPr id="3" name="Inhaltsplatzhalter 2"/>
          <p:cNvSpPr>
            <a:spLocks noGrp="1"/>
          </p:cNvSpPr>
          <p:nvPr>
            <p:ph idx="1"/>
          </p:nvPr>
        </p:nvSpPr>
        <p:spPr>
          <a:xfrm>
            <a:off x="685800" y="2204864"/>
            <a:ext cx="7772400" cy="3891136"/>
          </a:xfrm>
        </p:spPr>
        <p:txBody>
          <a:bodyPr/>
          <a:lstStyle/>
          <a:p>
            <a:r>
              <a:rPr lang="de-DE" b="1" dirty="0"/>
              <a:t>Dan 9:  </a:t>
            </a:r>
            <a:r>
              <a:rPr lang="de-DE" i="1" baseline="30000" dirty="0"/>
              <a:t>24</a:t>
            </a:r>
            <a:r>
              <a:rPr lang="de-DE" i="1" dirty="0"/>
              <a:t> Siebzig Jahrwochen sind über dein Volk und über deine heilige Stadt bestimmt, um die Übertretung zum </a:t>
            </a:r>
            <a:r>
              <a:rPr lang="de-DE" i="1" dirty="0" err="1"/>
              <a:t>Abschluß</a:t>
            </a:r>
            <a:r>
              <a:rPr lang="de-DE" i="1" dirty="0"/>
              <a:t> zu bringen und den Sünden ein Ende zu machen, und die Ungerechtigkeit zu sühnen und eine ewige Gerechtigkeit einzuführen, und Gesicht und Propheten zu versiegeln, und ein Allerheiligstes zu salben. </a:t>
            </a:r>
            <a:endParaRPr lang="de-DE" dirty="0"/>
          </a:p>
          <a:p>
            <a:endParaRPr lang="de-DE"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de-CH" dirty="0">
                <a:solidFill>
                  <a:srgbClr val="FFFF00"/>
                </a:solidFill>
                <a:effectLst>
                  <a:outerShdw blurRad="38100" dist="38100" dir="2700000" algn="tl">
                    <a:srgbClr val="000000">
                      <a:alpha val="43137"/>
                    </a:srgbClr>
                  </a:outerShdw>
                </a:effectLst>
                <a:latin typeface="Arial" charset="0"/>
              </a:rPr>
              <a:t>Quellen und Bildlizenzen</a:t>
            </a:r>
            <a:endParaRPr lang="de-DE" dirty="0">
              <a:effectLst>
                <a:outerShdw blurRad="38100" dist="38100" dir="2700000" algn="tl">
                  <a:srgbClr val="000000">
                    <a:alpha val="43137"/>
                  </a:srgbClr>
                </a:outerShdw>
              </a:effectLst>
            </a:endParaRPr>
          </a:p>
        </p:txBody>
      </p:sp>
      <p:sp>
        <p:nvSpPr>
          <p:cNvPr id="55299" name="Rectangle 3"/>
          <p:cNvSpPr>
            <a:spLocks noGrp="1" noChangeArrowheads="1"/>
          </p:cNvSpPr>
          <p:nvPr>
            <p:ph type="body" idx="1"/>
          </p:nvPr>
        </p:nvSpPr>
        <p:spPr>
          <a:xfrm>
            <a:off x="0" y="2133600"/>
            <a:ext cx="9144000" cy="4525963"/>
          </a:xfrm>
        </p:spPr>
        <p:txBody>
          <a:bodyPr/>
          <a:lstStyle/>
          <a:p>
            <a:pPr>
              <a:defRPr/>
            </a:pPr>
            <a:r>
              <a:rPr lang="de-DE" dirty="0">
                <a:solidFill>
                  <a:srgbClr val="FFFFFF"/>
                </a:solidFill>
                <a:effectLst>
                  <a:outerShdw blurRad="38100" dist="38100" dir="2700000" algn="tl">
                    <a:srgbClr val="000000">
                      <a:alpha val="43137"/>
                    </a:srgbClr>
                  </a:outerShdw>
                </a:effectLst>
                <a:latin typeface="Arial" charset="0"/>
              </a:rPr>
              <a:t>Informationen bezüglich der </a:t>
            </a:r>
            <a:r>
              <a:rPr lang="de-DE" dirty="0">
                <a:solidFill>
                  <a:srgbClr val="00FF00"/>
                </a:solidFill>
                <a:effectLst>
                  <a:outerShdw blurRad="38100" dist="38100" dir="2700000" algn="tl">
                    <a:srgbClr val="000000">
                      <a:alpha val="43137"/>
                    </a:srgbClr>
                  </a:outerShdw>
                </a:effectLst>
                <a:latin typeface="Arial" charset="0"/>
              </a:rPr>
              <a:t>CC</a:t>
            </a:r>
            <a:r>
              <a:rPr lang="de-DE" dirty="0">
                <a:solidFill>
                  <a:srgbClr val="FFFFFF"/>
                </a:solidFill>
                <a:effectLst>
                  <a:outerShdw blurRad="38100" dist="38100" dir="2700000" algn="tl">
                    <a:srgbClr val="000000">
                      <a:alpha val="43137"/>
                    </a:srgbClr>
                  </a:outerShdw>
                </a:effectLst>
                <a:latin typeface="Arial" charset="0"/>
              </a:rPr>
              <a:t> Lizenzen:</a:t>
            </a:r>
            <a:endParaRPr lang="de-CH" dirty="0">
              <a:solidFill>
                <a:srgbClr val="FFFFFF"/>
              </a:solidFill>
              <a:effectLst>
                <a:outerShdw blurRad="38100" dist="38100" dir="2700000" algn="tl">
                  <a:srgbClr val="000000">
                    <a:alpha val="43137"/>
                  </a:srgbClr>
                </a:outerShdw>
              </a:effectLst>
              <a:latin typeface="Arial" charset="0"/>
            </a:endParaRPr>
          </a:p>
          <a:p>
            <a:pPr>
              <a:buFontTx/>
              <a:buNone/>
              <a:defRPr/>
            </a:pPr>
            <a:r>
              <a:rPr lang="de-DE" dirty="0">
                <a:solidFill>
                  <a:schemeClr val="hlink"/>
                </a:solidFill>
                <a:effectLst>
                  <a:outerShdw blurRad="38100" dist="38100" dir="2700000" algn="tl">
                    <a:srgbClr val="000000">
                      <a:alpha val="43137"/>
                    </a:srgbClr>
                  </a:outerShdw>
                </a:effectLst>
                <a:latin typeface="Arial" charset="0"/>
              </a:rPr>
              <a:t>	http://en.wikipedia.org/wiki/Creative_Commons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a:effectLst>
                  <a:outerShdw blurRad="38100" dist="38100" dir="2700000" algn="tl">
                    <a:srgbClr val="000000">
                      <a:alpha val="43137"/>
                    </a:srgbClr>
                  </a:outerShdw>
                </a:effectLst>
              </a:rPr>
              <a:t>480 Jahre?</a:t>
            </a:r>
          </a:p>
        </p:txBody>
      </p:sp>
      <p:sp>
        <p:nvSpPr>
          <p:cNvPr id="6" name="Inhaltsplatzhalter 5"/>
          <p:cNvSpPr>
            <a:spLocks noGrp="1"/>
          </p:cNvSpPr>
          <p:nvPr>
            <p:ph idx="1"/>
          </p:nvPr>
        </p:nvSpPr>
        <p:spPr>
          <a:xfrm>
            <a:off x="0" y="1981200"/>
            <a:ext cx="8892480" cy="4114800"/>
          </a:xfrm>
        </p:spPr>
        <p:txBody>
          <a:bodyPr/>
          <a:lstStyle/>
          <a:p>
            <a:pPr>
              <a:buNone/>
            </a:pPr>
            <a:r>
              <a:rPr lang="de-DE" sz="2400" dirty="0"/>
              <a:t> 	</a:t>
            </a:r>
            <a:r>
              <a:rPr lang="de-DE" sz="2400" b="1" dirty="0">
                <a:effectLst>
                  <a:outerShdw blurRad="38100" dist="38100" dir="2700000" algn="tl">
                    <a:srgbClr val="000000">
                      <a:alpha val="43137"/>
                    </a:srgbClr>
                  </a:outerShdw>
                </a:effectLst>
              </a:rPr>
              <a:t>Nestle-Aland (Minderheitstext): </a:t>
            </a:r>
            <a:r>
              <a:rPr lang="de-DE" sz="2400" b="1" dirty="0" err="1">
                <a:effectLst>
                  <a:outerShdw blurRad="38100" dist="38100" dir="2700000" algn="tl">
                    <a:srgbClr val="000000">
                      <a:alpha val="43137"/>
                    </a:srgbClr>
                  </a:outerShdw>
                </a:effectLst>
              </a:rPr>
              <a:t>Apg</a:t>
            </a:r>
            <a:r>
              <a:rPr lang="de-DE" sz="2400" b="1" dirty="0">
                <a:effectLst>
                  <a:outerShdw blurRad="38100" dist="38100" dir="2700000" algn="tl">
                    <a:srgbClr val="000000">
                      <a:alpha val="43137"/>
                    </a:srgbClr>
                  </a:outerShdw>
                </a:effectLst>
              </a:rPr>
              <a:t> 13:  </a:t>
            </a:r>
            <a:r>
              <a:rPr lang="de-DE" sz="2400" dirty="0">
                <a:effectLst>
                  <a:outerShdw blurRad="38100" dist="38100" dir="2700000" algn="tl">
                    <a:srgbClr val="000000">
                      <a:alpha val="43137"/>
                    </a:srgbClr>
                  </a:outerShdw>
                </a:effectLst>
              </a:rPr>
              <a:t> </a:t>
            </a:r>
            <a:r>
              <a:rPr lang="de-DE" sz="2400" baseline="30000" dirty="0">
                <a:solidFill>
                  <a:srgbClr val="FFFF00"/>
                </a:solidFill>
                <a:effectLst>
                  <a:outerShdw blurRad="38100" dist="38100" dir="2700000" algn="tl">
                    <a:srgbClr val="000000">
                      <a:alpha val="43137"/>
                    </a:srgbClr>
                  </a:outerShdw>
                </a:effectLst>
              </a:rPr>
              <a:t>17</a:t>
            </a:r>
            <a:r>
              <a:rPr lang="de-DE" sz="2400" dirty="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a:solidFill>
                  <a:srgbClr val="FFFF00"/>
                </a:solidFill>
                <a:effectLst>
                  <a:outerShdw blurRad="38100" dist="38100" dir="2700000" algn="tl">
                    <a:srgbClr val="000000">
                      <a:alpha val="43137"/>
                    </a:srgbClr>
                  </a:outerShdw>
                </a:effectLst>
              </a:rPr>
              <a:t>Fremdlingsschaft</a:t>
            </a:r>
            <a:r>
              <a:rPr lang="de-DE" sz="2400" dirty="0">
                <a:solidFill>
                  <a:srgbClr val="FFFF00"/>
                </a:solidFill>
                <a:effectLst>
                  <a:outerShdw blurRad="38100" dist="38100" dir="2700000" algn="tl">
                    <a:srgbClr val="000000">
                      <a:alpha val="43137"/>
                    </a:srgbClr>
                  </a:outerShdw>
                </a:effectLst>
              </a:rPr>
              <a:t> im Lande Ägypten, und mit erhobenem Arm führte er sie von dannen heraus;  </a:t>
            </a:r>
            <a:r>
              <a:rPr lang="de-DE" sz="2400" baseline="30000" dirty="0">
                <a:solidFill>
                  <a:srgbClr val="FFFF00"/>
                </a:solidFill>
                <a:effectLst>
                  <a:outerShdw blurRad="38100" dist="38100" dir="2700000" algn="tl">
                    <a:srgbClr val="000000">
                      <a:alpha val="43137"/>
                    </a:srgbClr>
                  </a:outerShdw>
                </a:effectLst>
              </a:rPr>
              <a:t>18</a:t>
            </a:r>
            <a:r>
              <a:rPr lang="de-DE" sz="2400" dirty="0">
                <a:solidFill>
                  <a:srgbClr val="FFFF00"/>
                </a:solidFill>
                <a:effectLst>
                  <a:outerShdw blurRad="38100" dist="38100" dir="2700000" algn="tl">
                    <a:srgbClr val="000000">
                      <a:alpha val="43137"/>
                    </a:srgbClr>
                  </a:outerShdw>
                </a:effectLst>
              </a:rPr>
              <a:t> und eine Zeit bei </a:t>
            </a:r>
            <a:r>
              <a:rPr lang="de-DE" sz="2400" b="1" dirty="0">
                <a:solidFill>
                  <a:srgbClr val="66FF33"/>
                </a:solidFill>
                <a:effectLst>
                  <a:outerShdw blurRad="38100" dist="38100" dir="2700000" algn="tl">
                    <a:srgbClr val="000000">
                      <a:alpha val="43137"/>
                    </a:srgbClr>
                  </a:outerShdw>
                </a:effectLst>
              </a:rPr>
              <a:t>40 Jahren</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pflegte er sie in der Wüste.  </a:t>
            </a:r>
            <a:r>
              <a:rPr lang="de-DE" sz="2400" baseline="30000" dirty="0">
                <a:solidFill>
                  <a:srgbClr val="FFFF00"/>
                </a:solidFill>
                <a:effectLst>
                  <a:outerShdw blurRad="38100" dist="38100" dir="2700000" algn="tl">
                    <a:srgbClr val="000000">
                      <a:alpha val="43137"/>
                    </a:srgbClr>
                  </a:outerShdw>
                </a:effectLst>
              </a:rPr>
              <a:t>19</a:t>
            </a:r>
            <a:r>
              <a:rPr lang="de-DE" sz="2400" dirty="0">
                <a:solidFill>
                  <a:srgbClr val="FFFF00"/>
                </a:solidFill>
                <a:effectLst>
                  <a:outerShdw blurRad="38100" dist="38100" dir="2700000" algn="tl">
                    <a:srgbClr val="000000">
                      <a:alpha val="43137"/>
                    </a:srgbClr>
                  </a:outerShdw>
                </a:effectLst>
              </a:rPr>
              <a:t> Und nachdem er sieben Nationen im Lande Kanaan vertilgt hatte, ließ er sie deren Land erben  </a:t>
            </a:r>
            <a:r>
              <a:rPr lang="de-DE" sz="2400" baseline="30000" dirty="0">
                <a:solidFill>
                  <a:srgbClr val="FFFF00"/>
                </a:solidFill>
                <a:effectLst>
                  <a:outerShdw blurRad="38100" dist="38100" dir="2700000" algn="tl">
                    <a:srgbClr val="000000">
                      <a:alpha val="43137"/>
                    </a:srgbClr>
                  </a:outerShdw>
                </a:effectLst>
              </a:rPr>
              <a:t>20</a:t>
            </a:r>
            <a:r>
              <a:rPr lang="de-DE" sz="2400" dirty="0">
                <a:solidFill>
                  <a:srgbClr val="FFFF00"/>
                </a:solidFill>
                <a:effectLst>
                  <a:outerShdw blurRad="38100" dist="38100" dir="2700000" algn="tl">
                    <a:srgbClr val="000000">
                      <a:alpha val="43137"/>
                    </a:srgbClr>
                  </a:outerShdw>
                </a:effectLst>
              </a:rPr>
              <a:t> für </a:t>
            </a:r>
            <a:r>
              <a:rPr lang="de-DE" sz="2400" b="1" dirty="0">
                <a:solidFill>
                  <a:srgbClr val="66FF33"/>
                </a:solidFill>
                <a:effectLst>
                  <a:outerShdw blurRad="38100" dist="38100" dir="2700000" algn="tl">
                    <a:srgbClr val="000000">
                      <a:alpha val="43137"/>
                    </a:srgbClr>
                  </a:outerShdw>
                </a:effectLst>
              </a:rPr>
              <a:t>450 Jahre</a:t>
            </a:r>
            <a:r>
              <a:rPr lang="de-DE" sz="2400" dirty="0">
                <a:solidFill>
                  <a:srgbClr val="66FF33"/>
                </a:solidFill>
                <a:effectLst>
                  <a:outerShdw blurRad="38100" dist="38100" dir="2700000" algn="tl">
                    <a:srgbClr val="000000">
                      <a:alpha val="43137"/>
                    </a:srgbClr>
                  </a:outerShdw>
                </a:effectLst>
              </a:rPr>
              <a:t>. </a:t>
            </a:r>
            <a:r>
              <a:rPr lang="de-DE" sz="2400" b="1" dirty="0">
                <a:solidFill>
                  <a:srgbClr val="66FF33"/>
                </a:solidFill>
                <a:effectLst>
                  <a:outerShdw blurRad="38100" dist="38100" dir="2700000" algn="tl">
                    <a:srgbClr val="000000">
                      <a:alpha val="43137"/>
                    </a:srgbClr>
                  </a:outerShdw>
                </a:effectLst>
              </a:rPr>
              <a:t>Und danach </a:t>
            </a:r>
            <a:r>
              <a:rPr lang="de-DE" sz="2400" dirty="0">
                <a:solidFill>
                  <a:srgbClr val="FFFF00"/>
                </a:solidFill>
                <a:effectLst>
                  <a:outerShdw blurRad="38100" dist="38100" dir="2700000" algn="tl">
                    <a:srgbClr val="000000">
                      <a:alpha val="43137"/>
                    </a:srgbClr>
                  </a:outerShdw>
                </a:effectLst>
              </a:rPr>
              <a:t>gab er ihnen Richter bis auf Samuel, den Propheten.  </a:t>
            </a:r>
            <a:r>
              <a:rPr lang="de-DE" sz="2400" baseline="30000" dirty="0">
                <a:solidFill>
                  <a:srgbClr val="FFFF00"/>
                </a:solidFill>
                <a:effectLst>
                  <a:outerShdw blurRad="38100" dist="38100" dir="2700000" algn="tl">
                    <a:srgbClr val="000000">
                      <a:alpha val="43137"/>
                    </a:srgbClr>
                  </a:outerShdw>
                </a:effectLst>
              </a:rPr>
              <a:t>21</a:t>
            </a:r>
            <a:r>
              <a:rPr lang="de-DE" sz="2400" dirty="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a:solidFill>
                  <a:srgbClr val="FFFF00"/>
                </a:solidFill>
                <a:effectLst>
                  <a:outerShdw blurRad="38100" dist="38100" dir="2700000" algn="tl">
                    <a:srgbClr val="000000">
                      <a:alpha val="43137"/>
                    </a:srgbClr>
                  </a:outerShdw>
                </a:effectLst>
              </a:rPr>
              <a:t>Kis</a:t>
            </a:r>
            <a:r>
              <a:rPr lang="de-DE" sz="2400" dirty="0">
                <a:solidFill>
                  <a:srgbClr val="FFFF00"/>
                </a:solidFill>
                <a:effectLst>
                  <a:outerShdw blurRad="38100" dist="38100" dir="2700000" algn="tl">
                    <a:srgbClr val="000000">
                      <a:alpha val="43137"/>
                    </a:srgbClr>
                  </a:outerShdw>
                </a:effectLst>
              </a:rPr>
              <a:t>', einen Mann aus dem Stamme Benjamin, </a:t>
            </a:r>
            <a:r>
              <a:rPr lang="de-DE" sz="2400" b="1" dirty="0">
                <a:solidFill>
                  <a:srgbClr val="66FF33"/>
                </a:solidFill>
                <a:effectLst>
                  <a:outerShdw blurRad="38100" dist="38100" dir="2700000" algn="tl">
                    <a:srgbClr val="000000">
                      <a:alpha val="43137"/>
                    </a:srgbClr>
                  </a:outerShdw>
                </a:effectLst>
              </a:rPr>
              <a:t>40 Jahre</a:t>
            </a:r>
            <a:r>
              <a:rPr lang="de-DE" sz="2400" dirty="0">
                <a:solidFill>
                  <a:srgbClr val="66FF33"/>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lang.  </a:t>
            </a:r>
            <a:r>
              <a:rPr lang="de-DE" sz="2400" baseline="30000" dirty="0">
                <a:solidFill>
                  <a:srgbClr val="FFFF00"/>
                </a:solidFill>
                <a:effectLst>
                  <a:outerShdw blurRad="38100" dist="38100" dir="2700000" algn="tl">
                    <a:srgbClr val="000000">
                      <a:alpha val="43137"/>
                    </a:srgbClr>
                  </a:outerShdw>
                </a:effectLst>
              </a:rPr>
              <a:t>22</a:t>
            </a:r>
            <a:r>
              <a:rPr lang="de-DE" sz="2400" dirty="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a:solidFill>
                  <a:srgbClr val="FFFF00"/>
                </a:solidFill>
                <a:effectLst>
                  <a:outerShdw blurRad="38100" dist="38100" dir="2700000" algn="tl">
                    <a:srgbClr val="000000">
                      <a:alpha val="43137"/>
                    </a:srgbClr>
                  </a:outerShdw>
                </a:effectLst>
              </a:rPr>
              <a:t>Isais</a:t>
            </a:r>
            <a:r>
              <a:rPr lang="de-DE" sz="2400" dirty="0">
                <a:solidFill>
                  <a:srgbClr val="FFFF00"/>
                </a:solidFill>
                <a:effectLst>
                  <a:outerShdw blurRad="38100" dist="38100" dir="2700000" algn="tl">
                    <a:srgbClr val="000000">
                      <a:alpha val="43137"/>
                    </a:srgbClr>
                  </a:outerShdw>
                </a:effectLst>
              </a:rPr>
              <a:t>, einen Mann nach meinem Herzen, der meinen ganzen Willen tun wird.</a:t>
            </a:r>
          </a:p>
          <a:p>
            <a:pPr>
              <a:buNone/>
            </a:pPr>
            <a:endParaRPr lang="de-DE" sz="2800" dirty="0">
              <a:solidFill>
                <a:srgbClr val="FFFF00"/>
              </a:solidFill>
            </a:endParaRP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7" name="Textfeld 6"/>
          <p:cNvSpPr txBox="1"/>
          <p:nvPr/>
        </p:nvSpPr>
        <p:spPr>
          <a:xfrm>
            <a:off x="4355976" y="620688"/>
            <a:ext cx="6989166" cy="1384995"/>
          </a:xfrm>
          <a:prstGeom prst="rect">
            <a:avLst/>
          </a:prstGeom>
          <a:noFill/>
        </p:spPr>
        <p:txBody>
          <a:bodyPr wrap="square" rtlCol="0">
            <a:spAutoFit/>
          </a:bodyPr>
          <a:lstStyle/>
          <a:p>
            <a:r>
              <a:rPr lang="de-DE" sz="2800" dirty="0">
                <a:solidFill>
                  <a:srgbClr val="FF0000"/>
                </a:solidFill>
                <a:effectLst>
                  <a:outerShdw blurRad="38100" dist="38100" dir="2700000" algn="tl">
                    <a:srgbClr val="000000">
                      <a:alpha val="43137"/>
                    </a:srgbClr>
                  </a:outerShdw>
                </a:effectLst>
              </a:rPr>
              <a:t>Der NA-Text ist vollkommen falsch. </a:t>
            </a:r>
          </a:p>
          <a:p>
            <a:r>
              <a:rPr lang="de-DE" sz="2800" dirty="0">
                <a:solidFill>
                  <a:srgbClr val="FF0000"/>
                </a:solidFill>
                <a:effectLst>
                  <a:outerShdw blurRad="38100" dist="38100" dir="2700000" algn="tl">
                    <a:srgbClr val="000000">
                      <a:alpha val="43137"/>
                    </a:srgbClr>
                  </a:outerShdw>
                </a:effectLst>
              </a:rPr>
              <a:t>Es handelt sich um eine spätere </a:t>
            </a:r>
          </a:p>
          <a:p>
            <a:r>
              <a:rPr lang="de-DE" sz="2800" dirty="0">
                <a:solidFill>
                  <a:srgbClr val="FF0000"/>
                </a:solidFill>
                <a:effectLst>
                  <a:outerShdw blurRad="38100" dist="38100" dir="2700000" algn="tl">
                    <a:srgbClr val="000000">
                      <a:alpha val="43137"/>
                    </a:srgbClr>
                  </a:outerShdw>
                </a:effectLst>
              </a:rPr>
              <a:t>Textfälschung! </a:t>
            </a:r>
          </a:p>
        </p:txBody>
      </p:sp>
      <p:sp>
        <p:nvSpPr>
          <p:cNvPr id="9" name="Line 13"/>
          <p:cNvSpPr>
            <a:spLocks noChangeShapeType="1"/>
          </p:cNvSpPr>
          <p:nvPr/>
        </p:nvSpPr>
        <p:spPr bwMode="auto">
          <a:xfrm flipV="1">
            <a:off x="7452320" y="3645022"/>
            <a:ext cx="1152128" cy="72009"/>
          </a:xfrm>
          <a:prstGeom prst="line">
            <a:avLst/>
          </a:prstGeom>
          <a:noFill/>
          <a:ln w="38100">
            <a:solidFill>
              <a:srgbClr val="FF3300"/>
            </a:solidFill>
            <a:round/>
            <a:headEnd/>
            <a:tailEnd/>
          </a:ln>
        </p:spPr>
        <p:txBody>
          <a:bodyPr wrap="none" anchor="ctr"/>
          <a:lstStyle/>
          <a:p>
            <a:endParaRPr lang="de-DE"/>
          </a:p>
        </p:txBody>
      </p:sp>
      <p:sp>
        <p:nvSpPr>
          <p:cNvPr id="10" name="Line 13"/>
          <p:cNvSpPr>
            <a:spLocks noChangeShapeType="1"/>
          </p:cNvSpPr>
          <p:nvPr/>
        </p:nvSpPr>
        <p:spPr bwMode="auto">
          <a:xfrm flipV="1">
            <a:off x="395536" y="4077070"/>
            <a:ext cx="2304256" cy="1"/>
          </a:xfrm>
          <a:prstGeom prst="line">
            <a:avLst/>
          </a:prstGeom>
          <a:noFill/>
          <a:ln w="38100">
            <a:solidFill>
              <a:srgbClr val="FF3300"/>
            </a:solidFill>
            <a:round/>
            <a:headEnd/>
            <a:tailEnd/>
          </a:ln>
        </p:spPr>
        <p:txBody>
          <a:bodyPr wrap="none" anchor="ctr"/>
          <a:lstStyle/>
          <a:p>
            <a:endParaRPr lang="de-DE"/>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50825" y="1125538"/>
            <a:ext cx="8686800" cy="4525962"/>
          </a:xfrm>
        </p:spPr>
        <p:txBody>
          <a:bodyPr/>
          <a:lstStyle/>
          <a:p>
            <a:pPr>
              <a:defRPr/>
            </a:pPr>
            <a:r>
              <a:rPr lang="de-CH" dirty="0">
                <a:solidFill>
                  <a:srgbClr val="99FF33"/>
                </a:solidFill>
                <a:effectLst>
                  <a:outerShdw blurRad="38100" dist="38100" dir="2700000" algn="tl">
                    <a:srgbClr val="000000">
                      <a:alpha val="43137"/>
                    </a:srgbClr>
                  </a:outerShdw>
                </a:effectLst>
                <a:latin typeface="Arial" charset="0"/>
              </a:rPr>
              <a:t>GNU = GNU 1.2 </a:t>
            </a:r>
            <a:r>
              <a:rPr lang="de-CH" dirty="0" err="1">
                <a:solidFill>
                  <a:srgbClr val="99FF33"/>
                </a:solidFill>
                <a:effectLst>
                  <a:outerShdw blurRad="38100" dist="38100" dir="2700000" algn="tl">
                    <a:srgbClr val="000000">
                      <a:alpha val="43137"/>
                    </a:srgbClr>
                  </a:outerShdw>
                </a:effectLst>
                <a:latin typeface="Arial" charset="0"/>
              </a:rPr>
              <a:t>or</a:t>
            </a:r>
            <a:r>
              <a:rPr lang="de-CH" dirty="0">
                <a:solidFill>
                  <a:srgbClr val="99FF33"/>
                </a:solidFill>
                <a:effectLst>
                  <a:outerShdw blurRad="38100" dist="38100" dir="2700000" algn="tl">
                    <a:srgbClr val="000000">
                      <a:alpha val="43137"/>
                    </a:srgbClr>
                  </a:outerShdw>
                </a:effectLst>
                <a:latin typeface="Arial" charset="0"/>
              </a:rPr>
              <a:t> </a:t>
            </a:r>
            <a:r>
              <a:rPr lang="de-CH" dirty="0" err="1">
                <a:solidFill>
                  <a:srgbClr val="99FF33"/>
                </a:solidFill>
                <a:effectLst>
                  <a:outerShdw blurRad="38100" dist="38100" dir="2700000" algn="tl">
                    <a:srgbClr val="000000">
                      <a:alpha val="43137"/>
                    </a:srgbClr>
                  </a:outerShdw>
                </a:effectLst>
                <a:latin typeface="Arial" charset="0"/>
              </a:rPr>
              <a:t>later</a:t>
            </a:r>
            <a:r>
              <a:rPr lang="de-DE" dirty="0">
                <a:solidFill>
                  <a:srgbClr val="99FF33"/>
                </a:solidFill>
                <a:effectLst>
                  <a:outerShdw blurRad="38100" dist="38100" dir="2700000" algn="tl">
                    <a:srgbClr val="000000">
                      <a:alpha val="43137"/>
                    </a:srgbClr>
                  </a:outerShdw>
                </a:effectLst>
                <a:latin typeface="Arial" charset="0"/>
              </a:rPr>
              <a:t> </a:t>
            </a:r>
          </a:p>
          <a:p>
            <a:pPr>
              <a:defRPr/>
            </a:pPr>
            <a:endParaRPr lang="de-DE" dirty="0">
              <a:solidFill>
                <a:srgbClr val="99FF33"/>
              </a:solidFill>
              <a:latin typeface="Arial" charset="0"/>
            </a:endParaRPr>
          </a:p>
          <a:p>
            <a:pPr>
              <a:defRPr/>
            </a:pPr>
            <a:r>
              <a:rPr lang="de-DE" dirty="0">
                <a:solidFill>
                  <a:srgbClr val="FFFFFF"/>
                </a:solidFill>
                <a:effectLst>
                  <a:outerShdw blurRad="38100" dist="38100" dir="2700000" algn="tl">
                    <a:srgbClr val="000000">
                      <a:alpha val="43137"/>
                    </a:srgbClr>
                  </a:outerShdw>
                </a:effectLst>
                <a:latin typeface="Arial" charset="0"/>
              </a:rPr>
              <a:t>Genaue Information zur Lizenz GNU FDL:</a:t>
            </a:r>
          </a:p>
          <a:p>
            <a:pPr>
              <a:defRPr/>
            </a:pPr>
            <a:r>
              <a:rPr lang="de-DE" dirty="0">
                <a:effectLst>
                  <a:outerShdw blurRad="38100" dist="38100" dir="2700000" algn="tl">
                    <a:srgbClr val="000000">
                      <a:alpha val="43137"/>
                    </a:srgbClr>
                  </a:outerShdw>
                </a:effectLst>
                <a:latin typeface="Arial" charset="0"/>
                <a:hlinkClick r:id="rId2"/>
              </a:rPr>
              <a:t>http://en.wikipedia.org/wiki/Wikipedia:Text </a:t>
            </a:r>
            <a:r>
              <a:rPr lang="de-DE" dirty="0" err="1">
                <a:effectLst>
                  <a:outerShdw blurRad="38100" dist="38100" dir="2700000" algn="tl">
                    <a:srgbClr val="000000">
                      <a:alpha val="43137"/>
                    </a:srgbClr>
                  </a:outerShdw>
                </a:effectLst>
                <a:latin typeface="Arial" charset="0"/>
                <a:hlinkClick r:id="rId2"/>
              </a:rPr>
              <a:t>of_the_GNU_Free_Documentation_License</a:t>
            </a:r>
            <a:endParaRPr lang="de-DE"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3568" y="3717032"/>
            <a:ext cx="7772400" cy="1143000"/>
          </a:xfrm>
        </p:spPr>
        <p:txBody>
          <a:bodyPr/>
          <a:lstStyle/>
          <a:p>
            <a:pPr algn="l">
              <a:defRPr/>
            </a:pPr>
            <a:r>
              <a:rPr lang="de-CH" sz="4000" dirty="0">
                <a:solidFill>
                  <a:srgbClr val="FFFFFF"/>
                </a:solidFill>
                <a:effectLst>
                  <a:outerShdw blurRad="38100" dist="38100" dir="2700000" algn="tl">
                    <a:srgbClr val="000000">
                      <a:alpha val="43137"/>
                    </a:srgbClr>
                  </a:outerShdw>
                </a:effectLst>
                <a:latin typeface="Arial" charset="0"/>
              </a:rPr>
              <a:t>FB = Freies Bild (</a:t>
            </a:r>
            <a:r>
              <a:rPr lang="de-CH" sz="4000" dirty="0" err="1">
                <a:solidFill>
                  <a:srgbClr val="FFFFFF"/>
                </a:solidFill>
                <a:effectLst>
                  <a:outerShdw blurRad="38100" dist="38100" dir="2700000" algn="tl">
                    <a:srgbClr val="000000">
                      <a:alpha val="43137"/>
                    </a:srgbClr>
                  </a:outerShdw>
                </a:effectLst>
                <a:latin typeface="Arial" charset="0"/>
              </a:rPr>
              <a:t>public</a:t>
            </a:r>
            <a:r>
              <a:rPr lang="de-CH" sz="4000" dirty="0">
                <a:solidFill>
                  <a:srgbClr val="FFFFFF"/>
                </a:solidFill>
                <a:effectLst>
                  <a:outerShdw blurRad="38100" dist="38100" dir="2700000" algn="tl">
                    <a:srgbClr val="000000">
                      <a:alpha val="43137"/>
                    </a:srgbClr>
                  </a:outerShdw>
                </a:effectLst>
                <a:latin typeface="Arial" charset="0"/>
              </a:rPr>
              <a:t> </a:t>
            </a:r>
            <a:r>
              <a:rPr lang="de-CH" sz="4000" dirty="0" err="1">
                <a:solidFill>
                  <a:srgbClr val="FFFFFF"/>
                </a:solidFill>
                <a:effectLst>
                  <a:outerShdw blurRad="38100" dist="38100" dir="2700000" algn="tl">
                    <a:srgbClr val="000000">
                      <a:alpha val="43137"/>
                    </a:srgbClr>
                  </a:outerShdw>
                </a:effectLst>
                <a:latin typeface="Arial" charset="0"/>
              </a:rPr>
              <a:t>domain</a:t>
            </a:r>
            <a:r>
              <a:rPr lang="de-CH" sz="4000" dirty="0">
                <a:solidFill>
                  <a:srgbClr val="FFFFFF"/>
                </a:solidFill>
                <a:effectLst>
                  <a:outerShdw blurRad="38100" dist="38100" dir="2700000" algn="tl">
                    <a:srgbClr val="000000">
                      <a:alpha val="43137"/>
                    </a:srgbClr>
                  </a:outerShdw>
                </a:effectLst>
                <a:latin typeface="Arial" charset="0"/>
              </a:rPr>
              <a:t>)</a:t>
            </a:r>
            <a:br>
              <a:rPr lang="de-CH" sz="4000" dirty="0">
                <a:solidFill>
                  <a:srgbClr val="FFFFFF"/>
                </a:solidFill>
                <a:effectLst>
                  <a:outerShdw blurRad="38100" dist="38100" dir="2700000" algn="tl">
                    <a:srgbClr val="000000">
                      <a:alpha val="43137"/>
                    </a:srgbClr>
                  </a:outerShdw>
                </a:effectLst>
                <a:latin typeface="Arial" charset="0"/>
              </a:rPr>
            </a:br>
            <a:r>
              <a:rPr lang="de-CH" sz="4000" dirty="0">
                <a:solidFill>
                  <a:srgbClr val="FFFFFF"/>
                </a:solidFill>
                <a:effectLst>
                  <a:outerShdw blurRad="38100" dist="38100" dir="2700000" algn="tl">
                    <a:srgbClr val="000000">
                      <a:alpha val="43137"/>
                    </a:srgbClr>
                  </a:outerShdw>
                </a:effectLst>
                <a:latin typeface="Arial" charset="0"/>
              </a:rPr>
              <a:t>RL = Roger Liebi</a:t>
            </a:r>
            <a:br>
              <a:rPr lang="de-CH" sz="4000" dirty="0">
                <a:solidFill>
                  <a:srgbClr val="FFFFFF"/>
                </a:solidFill>
                <a:effectLst>
                  <a:outerShdw blurRad="38100" dist="38100" dir="2700000" algn="tl">
                    <a:srgbClr val="000000">
                      <a:alpha val="43137"/>
                    </a:srgbClr>
                  </a:outerShdw>
                </a:effectLst>
                <a:latin typeface="Arial" charset="0"/>
              </a:rPr>
            </a:br>
            <a:br>
              <a:rPr lang="de-CH" sz="4000" dirty="0">
                <a:solidFill>
                  <a:srgbClr val="FFFFFF"/>
                </a:solidFill>
                <a:effectLst>
                  <a:outerShdw blurRad="38100" dist="38100" dir="2700000" algn="tl">
                    <a:srgbClr val="000000">
                      <a:alpha val="43137"/>
                    </a:srgbClr>
                  </a:outerShdw>
                </a:effectLst>
                <a:latin typeface="Arial" charset="0"/>
              </a:rPr>
            </a:br>
            <a:r>
              <a:rPr lang="de-CH" sz="4000" dirty="0">
                <a:solidFill>
                  <a:srgbClr val="FFFFFF"/>
                </a:solidFill>
                <a:effectLst>
                  <a:outerShdw blurRad="38100" dist="38100" dir="2700000" algn="tl">
                    <a:srgbClr val="000000">
                      <a:alpha val="43137"/>
                    </a:srgbClr>
                  </a:outerShdw>
                </a:effectLst>
                <a:latin typeface="Arial" charset="0"/>
              </a:rPr>
              <a:t>Bibelzitate: </a:t>
            </a:r>
            <a:br>
              <a:rPr lang="de-CH" sz="4000" dirty="0">
                <a:solidFill>
                  <a:srgbClr val="FFFFFF"/>
                </a:solidFill>
                <a:effectLst>
                  <a:outerShdw blurRad="38100" dist="38100" dir="2700000" algn="tl">
                    <a:srgbClr val="000000">
                      <a:alpha val="43137"/>
                    </a:srgbClr>
                  </a:outerShdw>
                </a:effectLst>
                <a:latin typeface="Arial" charset="0"/>
              </a:rPr>
            </a:br>
            <a:r>
              <a:rPr lang="de-CH" sz="4000" dirty="0">
                <a:solidFill>
                  <a:srgbClr val="FFFFFF"/>
                </a:solidFill>
                <a:effectLst>
                  <a:outerShdw blurRad="38100" dist="38100" dir="2700000" algn="tl">
                    <a:srgbClr val="000000">
                      <a:alpha val="43137"/>
                    </a:srgbClr>
                  </a:outerShdw>
                </a:effectLst>
                <a:latin typeface="Arial" charset="0"/>
              </a:rPr>
              <a:t>Elberfelder 1905 (leicht überarbeitet von RL)</a:t>
            </a:r>
            <a:endParaRPr lang="de-DE" sz="4000" dirty="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sld>
</file>

<file path=ppt/theme/theme1.xml><?xml version="1.0" encoding="utf-8"?>
<a:theme xmlns:a="http://schemas.openxmlformats.org/drawingml/2006/main" name="Construction design template">
  <a:themeElements>
    <a:clrScheme name="Larissa-Design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fontScheme name="Larissa-Design">
      <a:majorFont>
        <a:latin typeface="Impact"/>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Larissa-Design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
      <a:clrScheme name="Larissa-Design 2">
        <a:dk1>
          <a:srgbClr val="333333"/>
        </a:dk1>
        <a:lt1>
          <a:srgbClr val="FFFFFF"/>
        </a:lt1>
        <a:dk2>
          <a:srgbClr val="B75E31"/>
        </a:dk2>
        <a:lt2>
          <a:srgbClr val="463828"/>
        </a:lt2>
        <a:accent1>
          <a:srgbClr val="E09F98"/>
        </a:accent1>
        <a:accent2>
          <a:srgbClr val="969696"/>
        </a:accent2>
        <a:accent3>
          <a:srgbClr val="FFFFFF"/>
        </a:accent3>
        <a:accent4>
          <a:srgbClr val="2A2A2A"/>
        </a:accent4>
        <a:accent5>
          <a:srgbClr val="EDCDCA"/>
        </a:accent5>
        <a:accent6>
          <a:srgbClr val="878787"/>
        </a:accent6>
        <a:hlink>
          <a:srgbClr val="CDC0A5"/>
        </a:hlink>
        <a:folHlink>
          <a:srgbClr val="E4D8CA"/>
        </a:folHlink>
      </a:clrScheme>
      <a:clrMap bg1="lt1" tx1="dk1" bg2="lt2" tx2="dk2" accent1="accent1" accent2="accent2" accent3="accent3" accent4="accent4" accent5="accent5" accent6="accent6" hlink="hlink" folHlink="folHlink"/>
    </a:extraClrScheme>
    <a:extraClrScheme>
      <a:clrScheme name="Larissa-Design 3">
        <a:dk1>
          <a:srgbClr val="333333"/>
        </a:dk1>
        <a:lt1>
          <a:srgbClr val="FFFFFF"/>
        </a:lt1>
        <a:dk2>
          <a:srgbClr val="4D4D4D"/>
        </a:dk2>
        <a:lt2>
          <a:srgbClr val="000000"/>
        </a:lt2>
        <a:accent1>
          <a:srgbClr val="C0C0C0"/>
        </a:accent1>
        <a:accent2>
          <a:srgbClr val="969696"/>
        </a:accent2>
        <a:accent3>
          <a:srgbClr val="FFFFFF"/>
        </a:accent3>
        <a:accent4>
          <a:srgbClr val="2A2A2A"/>
        </a:accent4>
        <a:accent5>
          <a:srgbClr val="DCDCDC"/>
        </a:accent5>
        <a:accent6>
          <a:srgbClr val="878787"/>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EAE8E2"/>
        </a:lt1>
        <a:dk2>
          <a:srgbClr val="783A34"/>
        </a:dk2>
        <a:lt2>
          <a:srgbClr val="FFCC99"/>
        </a:lt2>
        <a:accent1>
          <a:srgbClr val="83AAAD"/>
        </a:accent1>
        <a:accent2>
          <a:srgbClr val="C09F8E"/>
        </a:accent2>
        <a:accent3>
          <a:srgbClr val="BEAEAE"/>
        </a:accent3>
        <a:accent4>
          <a:srgbClr val="C8C6C1"/>
        </a:accent4>
        <a:accent5>
          <a:srgbClr val="C1D2D3"/>
        </a:accent5>
        <a:accent6>
          <a:srgbClr val="AE9080"/>
        </a:accent6>
        <a:hlink>
          <a:srgbClr val="766758"/>
        </a:hlink>
        <a:folHlink>
          <a:srgbClr val="A06766"/>
        </a:folHlink>
      </a:clrScheme>
      <a:clrMap bg1="dk2" tx1="lt1" bg2="dk1" tx2="lt2" accent1="accent1" accent2="accent2" accent3="accent3" accent4="accent4" accent5="accent5" accent6="accent6" hlink="hlink" folHlink="folHlink"/>
    </a:extraClrScheme>
    <a:extraClrScheme>
      <a:clrScheme name="Larissa-Design 5">
        <a:dk1>
          <a:srgbClr val="000000"/>
        </a:dk1>
        <a:lt1>
          <a:srgbClr val="EAE8E2"/>
        </a:lt1>
        <a:dk2>
          <a:srgbClr val="246C76"/>
        </a:dk2>
        <a:lt2>
          <a:srgbClr val="FFCC99"/>
        </a:lt2>
        <a:accent1>
          <a:srgbClr val="E09850"/>
        </a:accent1>
        <a:accent2>
          <a:srgbClr val="99AEB5"/>
        </a:accent2>
        <a:accent3>
          <a:srgbClr val="ACBABD"/>
        </a:accent3>
        <a:accent4>
          <a:srgbClr val="C8C6C1"/>
        </a:accent4>
        <a:accent5>
          <a:srgbClr val="EDCAB3"/>
        </a:accent5>
        <a:accent6>
          <a:srgbClr val="8A9DA4"/>
        </a:accent6>
        <a:hlink>
          <a:srgbClr val="70AFBC"/>
        </a:hlink>
        <a:folHlink>
          <a:srgbClr val="72919C"/>
        </a:folHlink>
      </a:clrScheme>
      <a:clrMap bg1="dk2" tx1="lt1" bg2="dk1" tx2="lt2" accent1="accent1" accent2="accent2" accent3="accent3" accent4="accent4" accent5="accent5" accent6="accent6" hlink="hlink" folHlink="folHlink"/>
    </a:extraClrScheme>
    <a:extraClrScheme>
      <a:clrScheme name="Larissa-Design 6">
        <a:dk1>
          <a:srgbClr val="000000"/>
        </a:dk1>
        <a:lt1>
          <a:srgbClr val="EAE8E2"/>
        </a:lt1>
        <a:dk2>
          <a:srgbClr val="50627C"/>
        </a:dk2>
        <a:lt2>
          <a:srgbClr val="FFCC00"/>
        </a:lt2>
        <a:accent1>
          <a:srgbClr val="87B3BD"/>
        </a:accent1>
        <a:accent2>
          <a:srgbClr val="AFAA9F"/>
        </a:accent2>
        <a:accent3>
          <a:srgbClr val="B3B7BF"/>
        </a:accent3>
        <a:accent4>
          <a:srgbClr val="C8C6C1"/>
        </a:accent4>
        <a:accent5>
          <a:srgbClr val="C3D6DB"/>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Construction design template</Template>
  <TotalTime>0</TotalTime>
  <Words>4109</Words>
  <Application>Microsoft Office PowerPoint</Application>
  <PresentationFormat>Bildschirmpräsentation (4:3)</PresentationFormat>
  <Paragraphs>420</Paragraphs>
  <Slides>91</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91</vt:i4>
      </vt:variant>
    </vt:vector>
  </HeadingPairs>
  <TitlesOfParts>
    <vt:vector size="98" baseType="lpstr">
      <vt:lpstr>Arial</vt:lpstr>
      <vt:lpstr>Arial Narrow</vt:lpstr>
      <vt:lpstr>Calibri</vt:lpstr>
      <vt:lpstr>Impact</vt:lpstr>
      <vt:lpstr>Monotype Sorts</vt:lpstr>
      <vt:lpstr>Wingdings</vt:lpstr>
      <vt:lpstr>Construction design template</vt:lpstr>
      <vt:lpstr>PowerPoint-Präsentation</vt:lpstr>
      <vt:lpstr>PowerPoint-Präsentation</vt:lpstr>
      <vt:lpstr>Wann fand der Auszug aus Ägypten statt?</vt:lpstr>
      <vt:lpstr>Die Liberalen und die Bibel</vt:lpstr>
      <vt:lpstr>Wann fand der Auszug aus Ägypten statt?</vt:lpstr>
      <vt:lpstr>Schlüsselstelle: Der Auszug und Salomos Tempelbau  </vt:lpstr>
      <vt:lpstr>480 Jahre?</vt:lpstr>
      <vt:lpstr>480 Jahre?</vt:lpstr>
      <vt:lpstr>480 Jahre?</vt:lpstr>
      <vt:lpstr>Apg 13 – 1Kön 6</vt:lpstr>
      <vt:lpstr>Vom Auszug bis zur Monarchie</vt:lpstr>
      <vt:lpstr>Die Zeit der Richter Gewaltherrschaft und Ruhe:   </vt:lpstr>
      <vt:lpstr>Die Zeit der Richter Gewaltherrschaft und Ruhe:   </vt:lpstr>
      <vt:lpstr>Die Zeit der Richter Gewaltherrschaft und Ruhe:   </vt:lpstr>
      <vt:lpstr>Ab 1096 v. Chr.: Saul, David, Salomo</vt:lpstr>
      <vt:lpstr>Salomos Tempelbau:  1012 v. Chr. </vt:lpstr>
      <vt:lpstr>Salomos Tempelbau:  966 oder 1012 v. Chr.?</vt:lpstr>
      <vt:lpstr>Jerusalem</vt:lpstr>
      <vt:lpstr>Zerstörung Jerusalems: 586 v. Chr.</vt:lpstr>
      <vt:lpstr>Zerstörung Jerusalems: 586 v. Chr.</vt:lpstr>
      <vt:lpstr>976 v. Chr.: Spaltung Israels</vt:lpstr>
      <vt:lpstr>Abfall der 10 Stämme</vt:lpstr>
      <vt:lpstr>Abfall der 2 Stämme</vt:lpstr>
      <vt:lpstr>Jericho</vt:lpstr>
      <vt:lpstr>Mauerfall von Jericho: 1566 v. Chr.</vt:lpstr>
      <vt:lpstr>Mauerfall von Jericho: 1566 v. Chr.</vt:lpstr>
      <vt:lpstr>Mauerfall von Jericho: 1566 v. Chr.</vt:lpstr>
      <vt:lpstr>Mauerfall von Jericho: 1566 v. Chr.</vt:lpstr>
      <vt:lpstr>PowerPoint-Präsentation</vt:lpstr>
      <vt:lpstr>PowerPoint-Präsentation</vt:lpstr>
      <vt:lpstr>Mittelkanaanäische Zeit 18. - 16. Jh. v. Chr.</vt:lpstr>
      <vt:lpstr>PowerPoint-Präsentation</vt:lpstr>
      <vt:lpstr>PowerPoint-Präsentation</vt:lpstr>
      <vt:lpstr>PowerPoint-Präsentation</vt:lpstr>
      <vt:lpstr>PowerPoint-Präsentation</vt:lpstr>
      <vt:lpstr>PowerPoint-Präsentation</vt:lpstr>
      <vt:lpstr>Spätkanaanäische Zeit 16.-13. Jh. </vt:lpstr>
      <vt:lpstr>PowerPoint-Präsentation</vt:lpstr>
      <vt:lpstr>PowerPoint-Präsentation</vt:lpstr>
      <vt:lpstr>Blick aus dem Thronsaal</vt:lpstr>
      <vt:lpstr>Im Thronsaal mit Holzfussboden</vt:lpstr>
      <vt:lpstr>Seitenraum des Thronsaales</vt:lpstr>
      <vt:lpstr>Blick von hinten</vt:lpstr>
      <vt:lpstr>Blick von hinten</vt:lpstr>
      <vt:lpstr>Blick aus dem Thronsaal</vt:lpstr>
      <vt:lpstr>Blick aus dem Thronsaal</vt:lpstr>
      <vt:lpstr>Tel Dan</vt:lpstr>
      <vt:lpstr>Das kanaanitische Stadttor, um 1700 v. Chr.</vt:lpstr>
      <vt:lpstr>Eroberung durch Israel</vt:lpstr>
      <vt:lpstr>Eroberung durch Israel</vt:lpstr>
      <vt:lpstr>Salomo in Jerusalem</vt:lpstr>
      <vt:lpstr>Wo befindet sich der Ophel?</vt:lpstr>
      <vt:lpstr>Wo befindet sich der Ophel?</vt:lpstr>
      <vt:lpstr>Salomos Wassertor:  1015-975 v. Chr.</vt:lpstr>
      <vt:lpstr>Salomos Wassertor:  1015-975 v. Chr.</vt:lpstr>
      <vt:lpstr>Salomos Wassertor:  1015-975 v. Chr.</vt:lpstr>
      <vt:lpstr>Salomos Wassertor:  1015-975 v. Chr.</vt:lpstr>
      <vt:lpstr>Salomos Wassertor:  1015-975 v. Chr.</vt:lpstr>
      <vt:lpstr>Salomos  Stadt- mauer</vt:lpstr>
      <vt:lpstr>PowerPoint-Präsentation</vt:lpstr>
      <vt:lpstr>Bäckerei und Stadtmauer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Hiskia und sein Tunnel</vt:lpstr>
      <vt:lpstr>Hiskia-Tunnel: 700 v. Chr.</vt:lpstr>
      <vt:lpstr>PowerPoint-Präsentation</vt:lpstr>
      <vt:lpstr>Hiskia-Tunnel</vt:lpstr>
      <vt:lpstr>Hiskia-Tunnel</vt:lpstr>
      <vt:lpstr>Hiskia-Tunnel</vt:lpstr>
      <vt:lpstr>Hiskia-Tunnel</vt:lpstr>
      <vt:lpstr>Hiskia-Tunnel</vt:lpstr>
      <vt:lpstr>Hiskia-Tunnel</vt:lpstr>
      <vt:lpstr>Hiskia-Tunnel</vt:lpstr>
      <vt:lpstr>Oberer Siloa-Teich </vt:lpstr>
      <vt:lpstr>PowerPoint-Präsentation</vt:lpstr>
      <vt:lpstr>Bibel - Archäologie</vt:lpstr>
      <vt:lpstr>Die 4 x 70 Jahrwochen in der Geschichte Israels </vt:lpstr>
      <vt:lpstr>Im 480. Jahr </vt:lpstr>
      <vt:lpstr>Die 4 x 70 Jahrwochen in der Geschichte Israels </vt:lpstr>
      <vt:lpstr>1. Geburt Abrahams bis Exodus: Entstehung Israels </vt:lpstr>
      <vt:lpstr>2. Exodus bis 14. Jahr von Salomo: Besitz des Landes </vt:lpstr>
      <vt:lpstr>3. 14. Jahr Salomos bis 445 v. Chr.:  Gericht, Abfall und Wiederherstellung </vt:lpstr>
      <vt:lpstr>4. Vom Wiederaufbau Jerusalems bis zum Millennium: Das Kommen des Messias</vt:lpstr>
      <vt:lpstr>Quellen und Bildlizenzen</vt:lpstr>
      <vt:lpstr>PowerPoint-Präsentation</vt:lpstr>
      <vt:lpstr>FB = Freies Bild (public domain) RL = Roger Liebi  Bibelzitate:  Elberfelder 1905 (leicht überarbeitet von RL)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Hans Peter Wepf</cp:lastModifiedBy>
  <cp:revision>177</cp:revision>
  <dcterms:created xsi:type="dcterms:W3CDTF">2012-11-01T10:42:49Z</dcterms:created>
  <dcterms:modified xsi:type="dcterms:W3CDTF">2020-11-30T12:47:05Z</dcterms:modified>
</cp:coreProperties>
</file>